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9" r:id="rId4"/>
    <p:sldId id="261" r:id="rId5"/>
    <p:sldId id="262" r:id="rId6"/>
    <p:sldId id="263" r:id="rId7"/>
    <p:sldId id="267" r:id="rId8"/>
    <p:sldId id="300" r:id="rId9"/>
    <p:sldId id="278" r:id="rId10"/>
    <p:sldId id="304" r:id="rId11"/>
    <p:sldId id="279" r:id="rId12"/>
    <p:sldId id="280" r:id="rId13"/>
    <p:sldId id="295" r:id="rId14"/>
    <p:sldId id="281" r:id="rId15"/>
    <p:sldId id="294" r:id="rId16"/>
    <p:sldId id="286" r:id="rId17"/>
    <p:sldId id="287" r:id="rId18"/>
    <p:sldId id="288" r:id="rId19"/>
    <p:sldId id="289" r:id="rId20"/>
    <p:sldId id="299" r:id="rId21"/>
    <p:sldId id="290" r:id="rId22"/>
    <p:sldId id="293" r:id="rId23"/>
    <p:sldId id="291" r:id="rId24"/>
    <p:sldId id="303" r:id="rId25"/>
    <p:sldId id="301" r:id="rId26"/>
    <p:sldId id="298" r:id="rId27"/>
    <p:sldId id="296" r:id="rId28"/>
    <p:sldId id="297" r:id="rId29"/>
    <p:sldId id="292" r:id="rId30"/>
    <p:sldId id="270" r:id="rId31"/>
    <p:sldId id="302" r:id="rId32"/>
    <p:sldId id="277" r:id="rId33"/>
  </p:sldIdLst>
  <p:sldSz cx="18288000" cy="10287000"/>
  <p:notesSz cx="6858000" cy="9144000"/>
  <p:embeddedFontLst>
    <p:embeddedFont>
      <p:font typeface="Baguet Script" panose="00000500000000000000" pitchFamily="2" charset="0"/>
      <p:regular r:id="rId35"/>
    </p:embeddedFont>
    <p:embeddedFont>
      <p:font typeface="Calibri" panose="020F0502020204030204" pitchFamily="34" charset="0"/>
      <p:regular r:id="rId36"/>
      <p:bold r:id="rId37"/>
      <p:italic r:id="rId38"/>
      <p:boldItalic r:id="rId39"/>
    </p:embeddedFont>
    <p:embeddedFont>
      <p:font typeface="Impact" panose="020B0806030902050204" pitchFamily="34" charset="0"/>
      <p:regular r:id="rId40"/>
    </p:embeddedFont>
    <p:embeddedFont>
      <p:font typeface="Montserrat" panose="00000500000000000000" pitchFamily="2"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Poppins Bold" panose="00000800000000000000"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2D6"/>
    <a:srgbClr val="FDE9BB"/>
    <a:srgbClr val="F9C0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741"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5DC1-EA01-45C7-9A33-1B049C61AFBA}" type="datetimeFigureOut">
              <a:rPr lang="en-IN" smtClean="0"/>
              <a:t>03-11-2023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2AFA3-C3D1-4C88-AA80-50DF400734C3}" type="slidenum">
              <a:rPr lang="en-IN" smtClean="0"/>
              <a:t>‹#›</a:t>
            </a:fld>
            <a:endParaRPr lang="en-IN"/>
          </a:p>
        </p:txBody>
      </p:sp>
    </p:spTree>
    <p:extLst>
      <p:ext uri="{BB962C8B-B14F-4D97-AF65-F5344CB8AC3E}">
        <p14:creationId xmlns:p14="http://schemas.microsoft.com/office/powerpoint/2010/main" val="201332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32AFA3-C3D1-4C88-AA80-50DF400734C3}" type="slidenum">
              <a:rPr lang="en-IN" smtClean="0"/>
              <a:t>5</a:t>
            </a:fld>
            <a:endParaRPr lang="en-IN"/>
          </a:p>
        </p:txBody>
      </p:sp>
    </p:spTree>
    <p:extLst>
      <p:ext uri="{BB962C8B-B14F-4D97-AF65-F5344CB8AC3E}">
        <p14:creationId xmlns:p14="http://schemas.microsoft.com/office/powerpoint/2010/main" val="3075900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5185958" y="1485900"/>
            <a:ext cx="7916081" cy="826124"/>
          </a:xfrm>
          <a:prstGeom prst="rect">
            <a:avLst/>
          </a:prstGeom>
        </p:spPr>
        <p:txBody>
          <a:bodyPr wrap="square" lIns="0" tIns="0" rIns="0" bIns="0" rtlCol="0" anchor="t">
            <a:spAutoFit/>
          </a:bodyPr>
          <a:lstStyle/>
          <a:p>
            <a:pPr algn="ctr">
              <a:lnSpc>
                <a:spcPts val="3334"/>
              </a:lnSpc>
            </a:pPr>
            <a:r>
              <a:rPr lang="en-US" sz="2381" b="1" spc="357" dirty="0">
                <a:solidFill>
                  <a:srgbClr val="000000"/>
                </a:solidFill>
                <a:latin typeface="Poppins" panose="00000500000000000000" pitchFamily="2" charset="0"/>
                <a:cs typeface="Poppins" panose="00000500000000000000" pitchFamily="2" charset="0"/>
              </a:rPr>
              <a:t>Modern Education Society’s  Wadia College of Engineering Pune</a:t>
            </a:r>
          </a:p>
        </p:txBody>
      </p:sp>
      <p:pic>
        <p:nvPicPr>
          <p:cNvPr id="3" name="Picture 2">
            <a:extLst>
              <a:ext uri="{FF2B5EF4-FFF2-40B4-BE49-F238E27FC236}">
                <a16:creationId xmlns:a16="http://schemas.microsoft.com/office/drawing/2014/main" id="{E8FB997D-C8F0-03FC-6985-C40F72A7D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1289362"/>
            <a:ext cx="1219200" cy="1219200"/>
          </a:xfrm>
          <a:prstGeom prst="rect">
            <a:avLst/>
          </a:prstGeom>
        </p:spPr>
      </p:pic>
      <p:sp>
        <p:nvSpPr>
          <p:cNvPr id="5" name="TextBox 4">
            <a:extLst>
              <a:ext uri="{FF2B5EF4-FFF2-40B4-BE49-F238E27FC236}">
                <a16:creationId xmlns:a16="http://schemas.microsoft.com/office/drawing/2014/main" id="{93F3ABEF-295F-324B-8B55-BDA5D917CAD1}"/>
              </a:ext>
            </a:extLst>
          </p:cNvPr>
          <p:cNvSpPr txBox="1"/>
          <p:nvPr/>
        </p:nvSpPr>
        <p:spPr>
          <a:xfrm>
            <a:off x="3581400" y="4110580"/>
            <a:ext cx="10820400" cy="1766509"/>
          </a:xfrm>
          <a:prstGeom prst="rect">
            <a:avLst/>
          </a:prstGeom>
          <a:noFill/>
        </p:spPr>
        <p:txBody>
          <a:bodyPr wrap="square">
            <a:spAutoFit/>
          </a:bodyPr>
          <a:lstStyle/>
          <a:p>
            <a:pPr algn="ctr">
              <a:lnSpc>
                <a:spcPts val="6497"/>
              </a:lnSpc>
            </a:pPr>
            <a:r>
              <a:rPr lang="en-US" sz="6000" b="1" dirty="0">
                <a:solidFill>
                  <a:srgbClr val="000000"/>
                </a:solidFill>
                <a:latin typeface="Poppins" panose="00000500000000000000" pitchFamily="2" charset="0"/>
                <a:cs typeface="Poppins" panose="00000500000000000000" pitchFamily="2" charset="0"/>
              </a:rPr>
              <a:t>ADDRESSING THE ISSUES OF AI GENERATED FAKE IMAGES</a:t>
            </a:r>
          </a:p>
        </p:txBody>
      </p:sp>
      <p:sp>
        <p:nvSpPr>
          <p:cNvPr id="2" name="TextBox 1">
            <a:extLst>
              <a:ext uri="{FF2B5EF4-FFF2-40B4-BE49-F238E27FC236}">
                <a16:creationId xmlns:a16="http://schemas.microsoft.com/office/drawing/2014/main" id="{5F426B03-1E77-9BF5-36B9-5E646211B23A}"/>
              </a:ext>
            </a:extLst>
          </p:cNvPr>
          <p:cNvSpPr txBox="1"/>
          <p:nvPr/>
        </p:nvSpPr>
        <p:spPr>
          <a:xfrm>
            <a:off x="5638800" y="6362700"/>
            <a:ext cx="5791200" cy="818044"/>
          </a:xfrm>
          <a:prstGeom prst="rect">
            <a:avLst/>
          </a:prstGeom>
          <a:noFill/>
        </p:spPr>
        <p:txBody>
          <a:bodyPr wrap="square">
            <a:spAutoFit/>
          </a:bodyPr>
          <a:lstStyle/>
          <a:p>
            <a:pPr algn="ctr">
              <a:lnSpc>
                <a:spcPts val="6497"/>
              </a:lnSpc>
            </a:pPr>
            <a:r>
              <a:rPr lang="en-US" sz="2800" b="1" dirty="0">
                <a:solidFill>
                  <a:srgbClr val="000000"/>
                </a:solidFill>
                <a:latin typeface="Poppins" panose="00000500000000000000" pitchFamily="2" charset="0"/>
                <a:cs typeface="Poppins" panose="00000500000000000000" pitchFamily="2" charset="0"/>
              </a:rPr>
              <a:t>Name: Yash </a:t>
            </a:r>
            <a:r>
              <a:rPr lang="en-US" sz="2800" b="1" dirty="0" err="1">
                <a:solidFill>
                  <a:srgbClr val="000000"/>
                </a:solidFill>
                <a:latin typeface="Poppins" panose="00000500000000000000" pitchFamily="2" charset="0"/>
                <a:cs typeface="Poppins" panose="00000500000000000000" pitchFamily="2" charset="0"/>
              </a:rPr>
              <a:t>Raosaheb</a:t>
            </a:r>
            <a:r>
              <a:rPr lang="en-US" sz="2800" b="1" dirty="0">
                <a:solidFill>
                  <a:srgbClr val="000000"/>
                </a:solidFill>
                <a:latin typeface="Poppins" panose="00000500000000000000" pitchFamily="2" charset="0"/>
                <a:cs typeface="Poppins" panose="00000500000000000000" pitchFamily="2" charset="0"/>
              </a:rPr>
              <a:t> Jadhav</a:t>
            </a:r>
          </a:p>
        </p:txBody>
      </p:sp>
      <p:sp>
        <p:nvSpPr>
          <p:cNvPr id="4" name="TextBox 3">
            <a:extLst>
              <a:ext uri="{FF2B5EF4-FFF2-40B4-BE49-F238E27FC236}">
                <a16:creationId xmlns:a16="http://schemas.microsoft.com/office/drawing/2014/main" id="{A4E3C10B-341C-4A09-D433-FA6B3BA57ED2}"/>
              </a:ext>
            </a:extLst>
          </p:cNvPr>
          <p:cNvSpPr txBox="1"/>
          <p:nvPr/>
        </p:nvSpPr>
        <p:spPr>
          <a:xfrm>
            <a:off x="5638800" y="6995272"/>
            <a:ext cx="5791200" cy="818044"/>
          </a:xfrm>
          <a:prstGeom prst="rect">
            <a:avLst/>
          </a:prstGeom>
          <a:noFill/>
        </p:spPr>
        <p:txBody>
          <a:bodyPr wrap="square">
            <a:spAutoFit/>
          </a:bodyPr>
          <a:lstStyle/>
          <a:p>
            <a:pPr algn="ctr">
              <a:lnSpc>
                <a:spcPts val="6497"/>
              </a:lnSpc>
            </a:pPr>
            <a:r>
              <a:rPr lang="en-US" sz="2800" b="1" dirty="0">
                <a:solidFill>
                  <a:srgbClr val="000000"/>
                </a:solidFill>
                <a:latin typeface="Poppins" panose="00000500000000000000" pitchFamily="2" charset="0"/>
                <a:cs typeface="Poppins" panose="00000500000000000000" pitchFamily="2" charset="0"/>
              </a:rPr>
              <a:t>PRN.NO:F21111013</a:t>
            </a:r>
          </a:p>
        </p:txBody>
      </p:sp>
      <p:sp>
        <p:nvSpPr>
          <p:cNvPr id="6" name="TextBox 5">
            <a:extLst>
              <a:ext uri="{FF2B5EF4-FFF2-40B4-BE49-F238E27FC236}">
                <a16:creationId xmlns:a16="http://schemas.microsoft.com/office/drawing/2014/main" id="{684947AE-D943-03DD-A000-FA7F57DA7E06}"/>
              </a:ext>
            </a:extLst>
          </p:cNvPr>
          <p:cNvSpPr txBox="1"/>
          <p:nvPr/>
        </p:nvSpPr>
        <p:spPr>
          <a:xfrm>
            <a:off x="5650424" y="7602130"/>
            <a:ext cx="5791200" cy="818044"/>
          </a:xfrm>
          <a:prstGeom prst="rect">
            <a:avLst/>
          </a:prstGeom>
          <a:noFill/>
        </p:spPr>
        <p:txBody>
          <a:bodyPr wrap="square">
            <a:spAutoFit/>
          </a:bodyPr>
          <a:lstStyle/>
          <a:p>
            <a:pPr algn="ctr">
              <a:lnSpc>
                <a:spcPts val="6497"/>
              </a:lnSpc>
            </a:pPr>
            <a:r>
              <a:rPr lang="en-US" sz="2800" b="1" dirty="0">
                <a:solidFill>
                  <a:srgbClr val="000000"/>
                </a:solidFill>
                <a:latin typeface="Poppins" panose="00000500000000000000" pitchFamily="2" charset="0"/>
                <a:cs typeface="Poppins" panose="00000500000000000000" pitchFamily="2" charset="0"/>
              </a:rPr>
              <a:t>Class: TE Comp 1</a:t>
            </a:r>
          </a:p>
        </p:txBody>
      </p:sp>
      <p:sp>
        <p:nvSpPr>
          <p:cNvPr id="7" name="TextBox 6">
            <a:extLst>
              <a:ext uri="{FF2B5EF4-FFF2-40B4-BE49-F238E27FC236}">
                <a16:creationId xmlns:a16="http://schemas.microsoft.com/office/drawing/2014/main" id="{4490CFF4-C145-DAE5-0BA0-C28F8859B346}"/>
              </a:ext>
            </a:extLst>
          </p:cNvPr>
          <p:cNvSpPr txBox="1"/>
          <p:nvPr/>
        </p:nvSpPr>
        <p:spPr>
          <a:xfrm>
            <a:off x="5603929" y="8208988"/>
            <a:ext cx="5791200" cy="818044"/>
          </a:xfrm>
          <a:prstGeom prst="rect">
            <a:avLst/>
          </a:prstGeom>
          <a:noFill/>
        </p:spPr>
        <p:txBody>
          <a:bodyPr wrap="square">
            <a:spAutoFit/>
          </a:bodyPr>
          <a:lstStyle/>
          <a:p>
            <a:pPr algn="ctr">
              <a:lnSpc>
                <a:spcPts val="6497"/>
              </a:lnSpc>
            </a:pPr>
            <a:r>
              <a:rPr lang="en-US" sz="2800" b="1" dirty="0">
                <a:solidFill>
                  <a:srgbClr val="000000"/>
                </a:solidFill>
                <a:latin typeface="Poppins" panose="00000500000000000000" pitchFamily="2" charset="0"/>
                <a:cs typeface="Poppins" panose="00000500000000000000" pitchFamily="2" charset="0"/>
              </a:rPr>
              <a:t>Guided by: Prof .</a:t>
            </a:r>
            <a:r>
              <a:rPr lang="en-US" sz="2800" b="1" dirty="0" err="1">
                <a:solidFill>
                  <a:srgbClr val="000000"/>
                </a:solidFill>
                <a:latin typeface="Poppins" panose="00000500000000000000" pitchFamily="2" charset="0"/>
                <a:cs typeface="Poppins" panose="00000500000000000000" pitchFamily="2" charset="0"/>
              </a:rPr>
              <a:t>S.D.Wagh</a:t>
            </a:r>
            <a:endParaRPr lang="en-US" sz="2800" b="1" dirty="0">
              <a:solidFill>
                <a:srgbClr val="000000"/>
              </a:solidFill>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6" name="TextBox 6"/>
          <p:cNvSpPr txBox="1"/>
          <p:nvPr/>
        </p:nvSpPr>
        <p:spPr>
          <a:xfrm>
            <a:off x="1323474" y="1181100"/>
            <a:ext cx="11142167" cy="781752"/>
          </a:xfrm>
          <a:prstGeom prst="rect">
            <a:avLst/>
          </a:prstGeom>
        </p:spPr>
        <p:txBody>
          <a:bodyPr lIns="0" tIns="0" rIns="0" bIns="0" rtlCol="0" anchor="t">
            <a:spAutoFit/>
          </a:bodyPr>
          <a:lstStyle/>
          <a:p>
            <a:pPr>
              <a:lnSpc>
                <a:spcPts val="6042"/>
              </a:lnSpc>
            </a:pPr>
            <a:r>
              <a:rPr lang="en-US" sz="5700" dirty="0">
                <a:solidFill>
                  <a:srgbClr val="000000"/>
                </a:solidFill>
                <a:latin typeface="Poppins Bold"/>
              </a:rPr>
              <a:t>MOTIVATION:</a:t>
            </a:r>
          </a:p>
        </p:txBody>
      </p:sp>
      <p:sp>
        <p:nvSpPr>
          <p:cNvPr id="21" name="TextBox 20">
            <a:extLst>
              <a:ext uri="{FF2B5EF4-FFF2-40B4-BE49-F238E27FC236}">
                <a16:creationId xmlns:a16="http://schemas.microsoft.com/office/drawing/2014/main" id="{9D7BAB4D-E758-23F5-82BA-2CD8026D2DCB}"/>
              </a:ext>
            </a:extLst>
          </p:cNvPr>
          <p:cNvSpPr txBox="1"/>
          <p:nvPr/>
        </p:nvSpPr>
        <p:spPr>
          <a:xfrm>
            <a:off x="1323474" y="2486644"/>
            <a:ext cx="14706600" cy="5016758"/>
          </a:xfrm>
          <a:prstGeom prst="rect">
            <a:avLst/>
          </a:prstGeom>
          <a:noFill/>
        </p:spPr>
        <p:txBody>
          <a:bodyPr wrap="square">
            <a:spAutoFit/>
          </a:bodyPr>
          <a:lstStyle/>
          <a:p>
            <a:pPr marL="571500" indent="-571500" algn="l">
              <a:buFont typeface="Arial" panose="020B0604020202020204" pitchFamily="34" charset="0"/>
              <a:buChar char="•"/>
            </a:pPr>
            <a:r>
              <a:rPr lang="en-US" sz="4000" b="1" i="0" dirty="0">
                <a:effectLst/>
                <a:latin typeface="Söhne"/>
              </a:rPr>
              <a:t>Preserving Digital Forensics Integrity:</a:t>
            </a:r>
            <a:r>
              <a:rPr lang="en-US" sz="4000" b="0" i="0" dirty="0">
                <a:solidFill>
                  <a:srgbClr val="374151"/>
                </a:solidFill>
                <a:effectLst/>
                <a:latin typeface="Söhne"/>
              </a:rPr>
              <a:t> In legal contexts, it is crucial to ensure that digital evidence, such as images or videos, maintains its integrity. </a:t>
            </a:r>
          </a:p>
          <a:p>
            <a:pPr marL="571500" indent="-571500" algn="l">
              <a:buFont typeface="Arial" panose="020B0604020202020204" pitchFamily="34" charset="0"/>
              <a:buChar char="•"/>
            </a:pPr>
            <a:r>
              <a:rPr lang="en-US" sz="4000" b="1" i="0" dirty="0">
                <a:effectLst/>
                <a:latin typeface="Söhne"/>
              </a:rPr>
              <a:t>Empowering Content Creators and Platforms:</a:t>
            </a:r>
            <a:r>
              <a:rPr lang="en-US" sz="4000" b="0" i="0" dirty="0">
                <a:solidFill>
                  <a:srgbClr val="374151"/>
                </a:solidFill>
                <a:effectLst/>
                <a:latin typeface="Söhne"/>
              </a:rPr>
              <a:t> Providing tools to identify and authenticate content helps content creators, social media platforms, and other digital services to maintain the integrity of their platform</a:t>
            </a:r>
            <a:r>
              <a:rPr lang="en-US" sz="4000" dirty="0">
                <a:solidFill>
                  <a:srgbClr val="374151"/>
                </a:solidFill>
                <a:latin typeface="Söhne"/>
              </a:rPr>
              <a:t>s.</a:t>
            </a:r>
          </a:p>
          <a:p>
            <a:pPr algn="l">
              <a:buFont typeface="+mj-lt"/>
              <a:buAutoNum type="arabicPeriod"/>
            </a:pPr>
            <a:endParaRPr lang="en-US" sz="4000" b="0" i="0" dirty="0">
              <a:solidFill>
                <a:srgbClr val="374151"/>
              </a:solidFill>
              <a:effectLst/>
              <a:latin typeface="Söhne"/>
            </a:endParaRPr>
          </a:p>
        </p:txBody>
      </p:sp>
    </p:spTree>
    <p:extLst>
      <p:ext uri="{BB962C8B-B14F-4D97-AF65-F5344CB8AC3E}">
        <p14:creationId xmlns:p14="http://schemas.microsoft.com/office/powerpoint/2010/main" val="329129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9228" y="0"/>
            <a:ext cx="5748772" cy="10287000"/>
            <a:chOff x="0" y="0"/>
            <a:chExt cx="1069556" cy="1913890"/>
          </a:xfrm>
        </p:grpSpPr>
        <p:sp>
          <p:nvSpPr>
            <p:cNvPr id="3" name="Freeform 3"/>
            <p:cNvSpPr/>
            <p:nvPr/>
          </p:nvSpPr>
          <p:spPr>
            <a:xfrm>
              <a:off x="0" y="0"/>
              <a:ext cx="1069556" cy="1913890"/>
            </a:xfrm>
            <a:custGeom>
              <a:avLst/>
              <a:gdLst/>
              <a:ahLst/>
              <a:cxnLst/>
              <a:rect l="l" t="t" r="r" b="b"/>
              <a:pathLst>
                <a:path w="1069556" h="1913890">
                  <a:moveTo>
                    <a:pt x="0" y="0"/>
                  </a:moveTo>
                  <a:lnTo>
                    <a:pt x="1069556" y="0"/>
                  </a:lnTo>
                  <a:lnTo>
                    <a:pt x="1069556" y="1913890"/>
                  </a:lnTo>
                  <a:lnTo>
                    <a:pt x="0" y="1913890"/>
                  </a:lnTo>
                  <a:close/>
                </a:path>
              </a:pathLst>
            </a:custGeom>
            <a:solidFill>
              <a:srgbClr val="FFD372"/>
            </a:solidFill>
          </p:spPr>
          <p:txBody>
            <a:bodyPr/>
            <a:lstStyle/>
            <a:p>
              <a:endParaRPr lang="en-IN"/>
            </a:p>
          </p:txBody>
        </p:sp>
      </p:grpSp>
      <p:grpSp>
        <p:nvGrpSpPr>
          <p:cNvPr id="4" name="Group 4"/>
          <p:cNvGrpSpPr/>
          <p:nvPr/>
        </p:nvGrpSpPr>
        <p:grpSpPr>
          <a:xfrm>
            <a:off x="1028700" y="1028700"/>
            <a:ext cx="1562949" cy="417760"/>
            <a:chOff x="0" y="0"/>
            <a:chExt cx="570168" cy="152400"/>
          </a:xfrm>
        </p:grpSpPr>
        <p:sp>
          <p:nvSpPr>
            <p:cNvPr id="5" name="Freeform 5"/>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txBody>
            <a:bodyPr/>
            <a:lstStyle/>
            <a:p>
              <a:endParaRPr lang="en-IN"/>
            </a:p>
          </p:txBody>
        </p:sp>
      </p:grpSp>
      <p:grpSp>
        <p:nvGrpSpPr>
          <p:cNvPr id="6" name="Group 6"/>
          <p:cNvGrpSpPr/>
          <p:nvPr/>
        </p:nvGrpSpPr>
        <p:grpSpPr>
          <a:xfrm>
            <a:off x="9294314" y="7808793"/>
            <a:ext cx="2322902" cy="620888"/>
            <a:chOff x="0" y="0"/>
            <a:chExt cx="570168" cy="152400"/>
          </a:xfrm>
        </p:grpSpPr>
        <p:sp>
          <p:nvSpPr>
            <p:cNvPr id="7" name="Freeform 7"/>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txBody>
            <a:bodyPr/>
            <a:lstStyle/>
            <a:p>
              <a:endParaRPr lang="en-IN"/>
            </a:p>
          </p:txBody>
        </p:sp>
      </p:grpSp>
      <p:sp>
        <p:nvSpPr>
          <p:cNvPr id="11" name="TextBox 11"/>
          <p:cNvSpPr txBox="1"/>
          <p:nvPr/>
        </p:nvSpPr>
        <p:spPr>
          <a:xfrm>
            <a:off x="1028700" y="8928100"/>
            <a:ext cx="4077715" cy="330200"/>
          </a:xfrm>
          <a:prstGeom prst="rect">
            <a:avLst/>
          </a:prstGeom>
        </p:spPr>
        <p:txBody>
          <a:bodyPr lIns="0" tIns="0" rIns="0" bIns="0" rtlCol="0" anchor="t">
            <a:spAutoFit/>
          </a:bodyPr>
          <a:lstStyle/>
          <a:p>
            <a:pPr>
              <a:lnSpc>
                <a:spcPts val="2799"/>
              </a:lnSpc>
            </a:pPr>
            <a:r>
              <a:rPr lang="en-US" sz="1999">
                <a:solidFill>
                  <a:srgbClr val="000000"/>
                </a:solidFill>
                <a:latin typeface="Montserrat"/>
              </a:rPr>
              <a:t>www.reallygreatsite.com</a:t>
            </a:r>
          </a:p>
        </p:txBody>
      </p:sp>
      <p:sp>
        <p:nvSpPr>
          <p:cNvPr id="12" name="TextBox 12"/>
          <p:cNvSpPr txBox="1"/>
          <p:nvPr/>
        </p:nvSpPr>
        <p:spPr>
          <a:xfrm>
            <a:off x="15272439" y="8928100"/>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06 of 15</a:t>
            </a:r>
          </a:p>
        </p:txBody>
      </p:sp>
      <p:sp>
        <p:nvSpPr>
          <p:cNvPr id="13" name="TextBox 13"/>
          <p:cNvSpPr txBox="1"/>
          <p:nvPr/>
        </p:nvSpPr>
        <p:spPr>
          <a:xfrm>
            <a:off x="1028700" y="3924300"/>
            <a:ext cx="11620500" cy="1439112"/>
          </a:xfrm>
          <a:prstGeom prst="rect">
            <a:avLst/>
          </a:prstGeom>
        </p:spPr>
        <p:txBody>
          <a:bodyPr wrap="square" lIns="0" tIns="0" rIns="0" bIns="0" rtlCol="0" anchor="t">
            <a:spAutoFit/>
          </a:bodyPr>
          <a:lstStyle/>
          <a:p>
            <a:pPr>
              <a:lnSpc>
                <a:spcPts val="10883"/>
              </a:lnSpc>
            </a:pPr>
            <a:r>
              <a:rPr lang="en-US" sz="10883" b="1" dirty="0">
                <a:latin typeface="Poppins" panose="00000500000000000000" pitchFamily="2" charset="0"/>
                <a:cs typeface="Poppins" panose="00000500000000000000" pitchFamily="2" charset="0"/>
              </a:rPr>
              <a:t>METHODOLOGY</a:t>
            </a:r>
          </a:p>
        </p:txBody>
      </p:sp>
    </p:spTree>
    <p:extLst>
      <p:ext uri="{BB962C8B-B14F-4D97-AF65-F5344CB8AC3E}">
        <p14:creationId xmlns:p14="http://schemas.microsoft.com/office/powerpoint/2010/main" val="2114443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6" name="TextBox 6"/>
          <p:cNvSpPr txBox="1"/>
          <p:nvPr/>
        </p:nvSpPr>
        <p:spPr>
          <a:xfrm>
            <a:off x="1519000" y="637823"/>
            <a:ext cx="13306926" cy="781752"/>
          </a:xfrm>
          <a:prstGeom prst="rect">
            <a:avLst/>
          </a:prstGeom>
        </p:spPr>
        <p:txBody>
          <a:bodyPr wrap="square" lIns="0" tIns="0" rIns="0" bIns="0" rtlCol="0" anchor="t">
            <a:spAutoFit/>
          </a:bodyPr>
          <a:lstStyle/>
          <a:p>
            <a:pPr>
              <a:lnSpc>
                <a:spcPts val="6042"/>
              </a:lnSpc>
            </a:pPr>
            <a:r>
              <a:rPr lang="en-US" sz="5700" dirty="0">
                <a:solidFill>
                  <a:srgbClr val="000000"/>
                </a:solidFill>
                <a:latin typeface="Poppins Bold"/>
              </a:rPr>
              <a:t>Architecture of GAN:</a:t>
            </a:r>
          </a:p>
        </p:txBody>
      </p:sp>
      <p:sp>
        <p:nvSpPr>
          <p:cNvPr id="10" name="Rectangle 2">
            <a:extLst>
              <a:ext uri="{FF2B5EF4-FFF2-40B4-BE49-F238E27FC236}">
                <a16:creationId xmlns:a16="http://schemas.microsoft.com/office/drawing/2014/main" id="{9231ED3E-ECC6-CD68-CEAD-190B3492BDEB}"/>
              </a:ext>
            </a:extLst>
          </p:cNvPr>
          <p:cNvSpPr>
            <a:spLocks noGrp="1" noChangeArrowheads="1"/>
          </p:cNvSpPr>
          <p:nvPr>
            <p:ph idx="1"/>
          </p:nvPr>
        </p:nvSpPr>
        <p:spPr bwMode="auto">
          <a:xfrm>
            <a:off x="1322388" y="1628880"/>
            <a:ext cx="15936912"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buFont typeface="Arial" panose="020B0604020202020204" pitchFamily="34" charset="0"/>
              <a:buChar char="•"/>
            </a:pPr>
            <a:r>
              <a:rPr lang="en-US" sz="2800" b="1" i="0" dirty="0">
                <a:solidFill>
                  <a:srgbClr val="374151"/>
                </a:solidFill>
                <a:effectLst/>
                <a:latin typeface="Söhne"/>
              </a:rPr>
              <a:t>DC GAN Architectural Framework</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Specialized form of Generative Adversarial Network for image synthesis.</a:t>
            </a:r>
          </a:p>
          <a:p>
            <a:pPr marL="742950" lvl="1" indent="-285750" algn="l">
              <a:buFont typeface="Arial" panose="020B0604020202020204" pitchFamily="34" charset="0"/>
              <a:buChar char="•"/>
            </a:pPr>
            <a:r>
              <a:rPr lang="en-US" b="0" i="0" dirty="0">
                <a:solidFill>
                  <a:srgbClr val="374151"/>
                </a:solidFill>
                <a:effectLst/>
                <a:latin typeface="Söhne"/>
              </a:rPr>
              <a:t>Incorporates convolutional layers without max-pooling operations.</a:t>
            </a:r>
          </a:p>
          <a:p>
            <a:pPr marL="742950" lvl="1" indent="-285750" algn="l">
              <a:buFont typeface="Arial" panose="020B0604020202020204" pitchFamily="34" charset="0"/>
              <a:buChar char="•"/>
            </a:pPr>
            <a:r>
              <a:rPr lang="en-US" b="0" i="0" dirty="0">
                <a:solidFill>
                  <a:srgbClr val="374151"/>
                </a:solidFill>
                <a:effectLst/>
                <a:latin typeface="Söhne"/>
              </a:rPr>
              <a:t>Omits fully connected layers except at input and output stages.</a:t>
            </a:r>
          </a:p>
          <a:p>
            <a:pPr marL="742950" lvl="1" indent="-285750" algn="l">
              <a:buFont typeface="Arial" panose="020B0604020202020204" pitchFamily="34" charset="0"/>
              <a:buChar char="•"/>
            </a:pPr>
            <a:r>
              <a:rPr lang="en-US" b="0" i="0" dirty="0">
                <a:solidFill>
                  <a:srgbClr val="374151"/>
                </a:solidFill>
                <a:effectLst/>
                <a:latin typeface="Söhne"/>
              </a:rPr>
              <a:t>Utilizes batch normalization for training stability.</a:t>
            </a:r>
          </a:p>
          <a:p>
            <a:pPr marL="742950" lvl="1" indent="-285750" algn="l">
              <a:buFont typeface="Arial" panose="020B0604020202020204" pitchFamily="34" charset="0"/>
              <a:buChar char="•"/>
            </a:pPr>
            <a:r>
              <a:rPr lang="en-US" b="0" i="0" dirty="0">
                <a:solidFill>
                  <a:srgbClr val="374151"/>
                </a:solidFill>
                <a:effectLst/>
                <a:latin typeface="Söhne"/>
              </a:rPr>
              <a:t>Applies Leaky </a:t>
            </a:r>
            <a:r>
              <a:rPr lang="en-US" b="0" i="0" dirty="0" err="1">
                <a:solidFill>
                  <a:srgbClr val="374151"/>
                </a:solidFill>
                <a:effectLst/>
                <a:latin typeface="Söhne"/>
              </a:rPr>
              <a:t>ReLU</a:t>
            </a:r>
            <a:r>
              <a:rPr lang="en-US" b="0" i="0" dirty="0">
                <a:solidFill>
                  <a:srgbClr val="374151"/>
                </a:solidFill>
                <a:effectLst/>
                <a:latin typeface="Söhne"/>
              </a:rPr>
              <a:t> activation in the discriminator and tanh activation in the generator.</a:t>
            </a:r>
          </a:p>
          <a:p>
            <a:pPr algn="l">
              <a:buFont typeface="Arial" panose="020B0604020202020204" pitchFamily="34" charset="0"/>
              <a:buChar char="•"/>
            </a:pPr>
            <a:r>
              <a:rPr lang="en-US" sz="2800" b="1" i="0" dirty="0">
                <a:solidFill>
                  <a:srgbClr val="374151"/>
                </a:solidFill>
                <a:effectLst/>
                <a:latin typeface="Söhne"/>
              </a:rPr>
              <a:t>Input and Output</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Input is a 100-dimensional latent vector 'z'.</a:t>
            </a:r>
          </a:p>
          <a:p>
            <a:pPr marL="742950" lvl="1" indent="-285750" algn="l">
              <a:buFont typeface="Arial" panose="020B0604020202020204" pitchFamily="34" charset="0"/>
              <a:buChar char="•"/>
            </a:pPr>
            <a:r>
              <a:rPr lang="en-US" b="0" i="0" dirty="0">
                <a:solidFill>
                  <a:srgbClr val="374151"/>
                </a:solidFill>
                <a:effectLst/>
                <a:latin typeface="Söhne"/>
              </a:rPr>
              <a:t>Generates a 64x64x3 RGB image.</a:t>
            </a:r>
          </a:p>
          <a:p>
            <a:pPr algn="l">
              <a:buFont typeface="Arial" panose="020B0604020202020204" pitchFamily="34" charset="0"/>
              <a:buChar char="•"/>
            </a:pPr>
            <a:r>
              <a:rPr lang="en-US" sz="2800" b="1" i="0" dirty="0">
                <a:solidFill>
                  <a:srgbClr val="374151"/>
                </a:solidFill>
                <a:effectLst/>
                <a:latin typeface="Söhne"/>
              </a:rPr>
              <a:t>Network Layers</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Includes layers for projection and reshaping to transform noise vector into a 1024x4x4 tensor.</a:t>
            </a:r>
          </a:p>
          <a:p>
            <a:pPr algn="l">
              <a:buFont typeface="Arial" panose="020B0604020202020204" pitchFamily="34" charset="0"/>
              <a:buChar char="•"/>
            </a:pPr>
            <a:r>
              <a:rPr lang="en-US" sz="2800" b="1" i="0" dirty="0">
                <a:solidFill>
                  <a:srgbClr val="374151"/>
                </a:solidFill>
                <a:effectLst/>
                <a:latin typeface="Söhne"/>
              </a:rPr>
              <a:t>Loss Functions and Optimizer</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Employs Binary cross-entropy (BCE) loss for both discriminator and generator.</a:t>
            </a:r>
          </a:p>
          <a:p>
            <a:pPr marL="742950" lvl="1" indent="-285750" algn="l">
              <a:buFont typeface="Arial" panose="020B0604020202020204" pitchFamily="34" charset="0"/>
              <a:buChar char="•"/>
            </a:pPr>
            <a:r>
              <a:rPr lang="en-US" b="0" i="0" dirty="0">
                <a:solidFill>
                  <a:srgbClr val="374151"/>
                </a:solidFill>
                <a:effectLst/>
                <a:latin typeface="Söhne"/>
              </a:rPr>
              <a:t>Utilizes the Adam optimizer with distinct learning rates.</a:t>
            </a:r>
          </a:p>
          <a:p>
            <a:pPr algn="l">
              <a:buFont typeface="Arial" panose="020B0604020202020204" pitchFamily="34" charset="0"/>
              <a:buChar char="•"/>
            </a:pPr>
            <a:r>
              <a:rPr lang="en-US" sz="2800" b="1" i="0" dirty="0">
                <a:solidFill>
                  <a:srgbClr val="374151"/>
                </a:solidFill>
                <a:effectLst/>
                <a:latin typeface="Söhne"/>
              </a:rPr>
              <a:t>Discriminator and Generator Objectives</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Discriminator aims to maximize the likelihood logarithm.</a:t>
            </a:r>
          </a:p>
          <a:p>
            <a:pPr marL="742950" lvl="1" indent="-285750" algn="l">
              <a:buFont typeface="Arial" panose="020B0604020202020204" pitchFamily="34" charset="0"/>
              <a:buChar char="•"/>
            </a:pPr>
            <a:r>
              <a:rPr lang="en-US" b="0" i="0" dirty="0">
                <a:solidFill>
                  <a:srgbClr val="374151"/>
                </a:solidFill>
                <a:effectLst/>
                <a:latin typeface="Söhne"/>
              </a:rPr>
              <a:t>Generator aims to minimize the likelihood of being classified as counterfeit.</a:t>
            </a:r>
          </a:p>
          <a:p>
            <a:pPr marL="0" indent="0">
              <a:buNone/>
            </a:pPr>
            <a:endParaRPr kumimoji="0" lang="en-US" altLang="en-US"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01909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pic>
        <p:nvPicPr>
          <p:cNvPr id="8" name="Picture 7">
            <a:extLst>
              <a:ext uri="{FF2B5EF4-FFF2-40B4-BE49-F238E27FC236}">
                <a16:creationId xmlns:a16="http://schemas.microsoft.com/office/drawing/2014/main" id="{DFD5E9D2-43EB-961C-5445-AB05591B7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407073"/>
            <a:ext cx="10605189" cy="7671839"/>
          </a:xfrm>
          <a:prstGeom prst="rect">
            <a:avLst/>
          </a:prstGeom>
        </p:spPr>
      </p:pic>
    </p:spTree>
    <p:extLst>
      <p:ext uri="{BB962C8B-B14F-4D97-AF65-F5344CB8AC3E}">
        <p14:creationId xmlns:p14="http://schemas.microsoft.com/office/powerpoint/2010/main" val="16343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8" name="TextBox 7">
            <a:extLst>
              <a:ext uri="{FF2B5EF4-FFF2-40B4-BE49-F238E27FC236}">
                <a16:creationId xmlns:a16="http://schemas.microsoft.com/office/drawing/2014/main" id="{8ABBE431-6454-F37B-FF3B-C34752802FE7}"/>
              </a:ext>
            </a:extLst>
          </p:cNvPr>
          <p:cNvSpPr txBox="1"/>
          <p:nvPr/>
        </p:nvSpPr>
        <p:spPr>
          <a:xfrm>
            <a:off x="1342847" y="2095500"/>
            <a:ext cx="15649753" cy="7909858"/>
          </a:xfrm>
          <a:prstGeom prst="rect">
            <a:avLst/>
          </a:prstGeom>
          <a:noFill/>
        </p:spPr>
        <p:txBody>
          <a:bodyPr wrap="square">
            <a:spAutoFit/>
          </a:bodyPr>
          <a:lstStyle/>
          <a:p>
            <a:pPr algn="l">
              <a:buFont typeface="Arial" panose="020B0604020202020204" pitchFamily="34" charset="0"/>
              <a:buChar char="•"/>
            </a:pPr>
            <a:r>
              <a:rPr lang="en-US" sz="2800" b="1" i="0" dirty="0">
                <a:solidFill>
                  <a:srgbClr val="374151"/>
                </a:solidFill>
                <a:effectLst/>
                <a:latin typeface="Söhne"/>
              </a:rPr>
              <a:t>GAN-based Deepfake Detection Approach</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sz="2800" b="0" i="0" dirty="0">
                <a:solidFill>
                  <a:srgbClr val="374151"/>
                </a:solidFill>
                <a:effectLst/>
                <a:latin typeface="Söhne"/>
              </a:rPr>
              <a:t>Involves training a Generative Adversarial Network (GAN) on a dataset with real and deepfake images.</a:t>
            </a:r>
          </a:p>
          <a:p>
            <a:pPr marL="742950" lvl="1" indent="-285750" algn="l">
              <a:buFont typeface="Arial" panose="020B0604020202020204" pitchFamily="34" charset="0"/>
              <a:buChar char="•"/>
            </a:pPr>
            <a:r>
              <a:rPr lang="en-US" sz="2800" b="0" i="0" dirty="0">
                <a:solidFill>
                  <a:srgbClr val="374151"/>
                </a:solidFill>
                <a:effectLst/>
                <a:latin typeface="Söhne"/>
              </a:rPr>
              <a:t>GAN generates synthetic deepfake images, while a discriminator network distinguishes between real and fake samples.</a:t>
            </a:r>
          </a:p>
          <a:p>
            <a:pPr algn="l">
              <a:buFont typeface="Arial" panose="020B0604020202020204" pitchFamily="34" charset="0"/>
              <a:buChar char="•"/>
            </a:pPr>
            <a:r>
              <a:rPr lang="en-US" sz="2800" b="1" i="0" dirty="0">
                <a:solidFill>
                  <a:srgbClr val="374151"/>
                </a:solidFill>
                <a:effectLst/>
                <a:latin typeface="Söhne"/>
              </a:rPr>
              <a:t>Repurposing the Discriminator</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sz="2800" b="0" i="0" dirty="0">
                <a:solidFill>
                  <a:srgbClr val="374151"/>
                </a:solidFill>
                <a:effectLst/>
                <a:latin typeface="Söhne"/>
              </a:rPr>
              <a:t>After training, the discriminator can be repurposed as a deepfake detector.</a:t>
            </a:r>
          </a:p>
          <a:p>
            <a:pPr marL="742950" lvl="1" indent="-285750" algn="l">
              <a:buFont typeface="Arial" panose="020B0604020202020204" pitchFamily="34" charset="0"/>
              <a:buChar char="•"/>
            </a:pPr>
            <a:r>
              <a:rPr lang="en-US" sz="2800" b="0" i="0" dirty="0">
                <a:solidFill>
                  <a:srgbClr val="374151"/>
                </a:solidFill>
                <a:effectLst/>
                <a:latin typeface="Söhne"/>
              </a:rPr>
              <a:t>It has learned to differentiate between authentic and manipulated content.</a:t>
            </a:r>
          </a:p>
          <a:p>
            <a:pPr algn="l">
              <a:buFont typeface="Arial" panose="020B0604020202020204" pitchFamily="34" charset="0"/>
              <a:buChar char="•"/>
            </a:pPr>
            <a:r>
              <a:rPr lang="en-US" sz="2800" b="1" i="0" dirty="0">
                <a:solidFill>
                  <a:srgbClr val="374151"/>
                </a:solidFill>
                <a:effectLst/>
                <a:latin typeface="Söhne"/>
              </a:rPr>
              <a:t>Leveraging GAN's Realism</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sz="2800" b="0" i="0" dirty="0">
                <a:solidFill>
                  <a:srgbClr val="374151"/>
                </a:solidFill>
                <a:effectLst/>
                <a:latin typeface="Söhne"/>
              </a:rPr>
              <a:t>Utilizes GAN's ability to create realistic forgeries to enhance the detection model's robustness against evolving deepfake techniques.</a:t>
            </a:r>
          </a:p>
          <a:p>
            <a:pPr algn="l">
              <a:buFont typeface="Arial" panose="020B0604020202020204" pitchFamily="34" charset="0"/>
              <a:buChar char="•"/>
            </a:pPr>
            <a:r>
              <a:rPr lang="en-US" sz="2800" b="1" i="0" dirty="0">
                <a:solidFill>
                  <a:srgbClr val="374151"/>
                </a:solidFill>
                <a:effectLst/>
                <a:latin typeface="Söhne"/>
              </a:rPr>
              <a:t>Leveraging GAN's Realism</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sz="2800" b="0" i="0" dirty="0">
                <a:solidFill>
                  <a:srgbClr val="374151"/>
                </a:solidFill>
                <a:effectLst/>
                <a:latin typeface="Söhne"/>
              </a:rPr>
              <a:t>Utilizes GAN's ability to create realistic forgeries to enhance the detection model's robustness against evolving deepfake techniques.</a:t>
            </a:r>
          </a:p>
          <a:p>
            <a:pPr algn="l">
              <a:buFont typeface="Arial" panose="020B0604020202020204" pitchFamily="34" charset="0"/>
              <a:buChar char="•"/>
            </a:pPr>
            <a:r>
              <a:rPr lang="en-US" sz="2800" b="1" i="0" dirty="0">
                <a:solidFill>
                  <a:srgbClr val="374151"/>
                </a:solidFill>
                <a:effectLst/>
                <a:latin typeface="Söhne"/>
              </a:rPr>
              <a:t>Ongoing Model Adaptation</a:t>
            </a:r>
            <a:r>
              <a:rPr lang="en-US" sz="2800" b="0" i="0" dirty="0">
                <a:solidFill>
                  <a:srgbClr val="374151"/>
                </a:solidFill>
                <a:effectLst/>
                <a:latin typeface="Söhne"/>
              </a:rPr>
              <a:t>:</a:t>
            </a:r>
          </a:p>
          <a:p>
            <a:pPr marL="742950" lvl="1" indent="-285750" algn="l">
              <a:buFont typeface="Arial" panose="020B0604020202020204" pitchFamily="34" charset="0"/>
              <a:buChar char="•"/>
            </a:pPr>
            <a:r>
              <a:rPr lang="en-US" sz="2800" b="0" i="0" dirty="0">
                <a:solidFill>
                  <a:srgbClr val="374151"/>
                </a:solidFill>
                <a:effectLst/>
                <a:latin typeface="Söhne"/>
              </a:rPr>
              <a:t>Acknowledges that attackers may adapt over time, necessitating regular model updates and improvements.</a:t>
            </a:r>
          </a:p>
          <a:p>
            <a:pPr lvl="1" algn="l"/>
            <a:endParaRPr lang="en-US" sz="2800" b="0" i="0" dirty="0">
              <a:solidFill>
                <a:srgbClr val="374151"/>
              </a:solidFill>
              <a:effectLst/>
              <a:latin typeface="Söhne"/>
            </a:endParaRPr>
          </a:p>
          <a:p>
            <a:endParaRPr lang="en-IN" sz="3200" dirty="0"/>
          </a:p>
        </p:txBody>
      </p:sp>
      <p:sp>
        <p:nvSpPr>
          <p:cNvPr id="9" name="TextBox 6">
            <a:extLst>
              <a:ext uri="{FF2B5EF4-FFF2-40B4-BE49-F238E27FC236}">
                <a16:creationId xmlns:a16="http://schemas.microsoft.com/office/drawing/2014/main" id="{32B24A3F-D99B-BD38-0C06-52594C4597C2}"/>
              </a:ext>
            </a:extLst>
          </p:cNvPr>
          <p:cNvSpPr txBox="1"/>
          <p:nvPr/>
        </p:nvSpPr>
        <p:spPr>
          <a:xfrm>
            <a:off x="1342847" y="1024155"/>
            <a:ext cx="13306926" cy="789703"/>
          </a:xfrm>
          <a:prstGeom prst="rect">
            <a:avLst/>
          </a:prstGeom>
        </p:spPr>
        <p:txBody>
          <a:bodyPr wrap="square" lIns="0" tIns="0" rIns="0" bIns="0" rtlCol="0" anchor="t">
            <a:spAutoFit/>
          </a:bodyPr>
          <a:lstStyle/>
          <a:p>
            <a:pPr>
              <a:lnSpc>
                <a:spcPts val="6042"/>
              </a:lnSpc>
            </a:pPr>
            <a:r>
              <a:rPr lang="en-IN" sz="6000" b="1" i="0" dirty="0">
                <a:effectLst/>
                <a:latin typeface="Poppins Bold" panose="00000800000000000000" charset="0"/>
                <a:cs typeface="Poppins Bold" panose="00000800000000000000" charset="0"/>
              </a:rPr>
              <a:t>GAN-Based Deepfake Detection</a:t>
            </a:r>
            <a:endParaRPr lang="en-US" sz="5700" dirty="0">
              <a:solidFill>
                <a:srgbClr val="000000"/>
              </a:solidFill>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53833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pic>
        <p:nvPicPr>
          <p:cNvPr id="7" name="Picture 6">
            <a:extLst>
              <a:ext uri="{FF2B5EF4-FFF2-40B4-BE49-F238E27FC236}">
                <a16:creationId xmlns:a16="http://schemas.microsoft.com/office/drawing/2014/main" id="{A391CACA-B157-1CFA-7A8E-B12837DC0471}"/>
              </a:ext>
            </a:extLst>
          </p:cNvPr>
          <p:cNvPicPr>
            <a:picLocks noChangeAspect="1"/>
          </p:cNvPicPr>
          <p:nvPr/>
        </p:nvPicPr>
        <p:blipFill rotWithShape="1">
          <a:blip r:embed="rId2">
            <a:extLst>
              <a:ext uri="{28A0092B-C50C-407E-A947-70E740481C1C}">
                <a14:useLocalDpi xmlns:a14="http://schemas.microsoft.com/office/drawing/2010/main" val="0"/>
              </a:ext>
            </a:extLst>
          </a:blip>
          <a:srcRect b="10254"/>
          <a:stretch/>
        </p:blipFill>
        <p:spPr>
          <a:xfrm>
            <a:off x="5105400" y="4504902"/>
            <a:ext cx="7772400" cy="4495800"/>
          </a:xfrm>
          <a:prstGeom prst="rect">
            <a:avLst/>
          </a:prstGeom>
        </p:spPr>
      </p:pic>
      <p:pic>
        <p:nvPicPr>
          <p:cNvPr id="9" name="Picture 8">
            <a:extLst>
              <a:ext uri="{FF2B5EF4-FFF2-40B4-BE49-F238E27FC236}">
                <a16:creationId xmlns:a16="http://schemas.microsoft.com/office/drawing/2014/main" id="{755D7535-998D-369C-B2F7-668AF9190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212" y="464100"/>
            <a:ext cx="12197575" cy="3783205"/>
          </a:xfrm>
          <a:prstGeom prst="rect">
            <a:avLst/>
          </a:prstGeom>
        </p:spPr>
      </p:pic>
    </p:spTree>
    <p:extLst>
      <p:ext uri="{BB962C8B-B14F-4D97-AF65-F5344CB8AC3E}">
        <p14:creationId xmlns:p14="http://schemas.microsoft.com/office/powerpoint/2010/main" val="3330538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8" name="TextBox 7">
            <a:extLst>
              <a:ext uri="{FF2B5EF4-FFF2-40B4-BE49-F238E27FC236}">
                <a16:creationId xmlns:a16="http://schemas.microsoft.com/office/drawing/2014/main" id="{8ABBE431-6454-F37B-FF3B-C34752802FE7}"/>
              </a:ext>
            </a:extLst>
          </p:cNvPr>
          <p:cNvSpPr txBox="1"/>
          <p:nvPr/>
        </p:nvSpPr>
        <p:spPr>
          <a:xfrm>
            <a:off x="1314773" y="2095500"/>
            <a:ext cx="15649753" cy="8463855"/>
          </a:xfrm>
          <a:prstGeom prst="rect">
            <a:avLst/>
          </a:prstGeom>
          <a:noFill/>
        </p:spPr>
        <p:txBody>
          <a:bodyPr wrap="square">
            <a:spAutoFit/>
          </a:bodyPr>
          <a:lstStyle/>
          <a:p>
            <a:pPr algn="l">
              <a:buFont typeface="Arial" panose="020B0604020202020204" pitchFamily="34" charset="0"/>
              <a:buChar char="•"/>
            </a:pPr>
            <a:r>
              <a:rPr lang="en-US" sz="3200" b="0" i="1" dirty="0">
                <a:solidFill>
                  <a:srgbClr val="374151"/>
                </a:solidFill>
                <a:effectLst/>
                <a:latin typeface="Söhne"/>
              </a:rPr>
              <a:t>Title</a:t>
            </a:r>
            <a:r>
              <a:rPr lang="en-US" sz="3200" b="0" i="0" dirty="0">
                <a:solidFill>
                  <a:srgbClr val="374151"/>
                </a:solidFill>
                <a:effectLst/>
                <a:latin typeface="Söhne"/>
              </a:rPr>
              <a:t>: "Capsule Forensics: Using Capsule Networks to Detect Forged Images and Videos"</a:t>
            </a:r>
          </a:p>
          <a:p>
            <a:pPr algn="l">
              <a:buFont typeface="Arial" panose="020B0604020202020204" pitchFamily="34" charset="0"/>
              <a:buChar char="•"/>
            </a:pPr>
            <a:r>
              <a:rPr lang="en-US" sz="3200" b="0" i="1" dirty="0">
                <a:solidFill>
                  <a:srgbClr val="374151"/>
                </a:solidFill>
                <a:effectLst/>
                <a:latin typeface="Söhne"/>
              </a:rPr>
              <a:t>Authors</a:t>
            </a:r>
            <a:r>
              <a:rPr lang="en-US" sz="3200" b="0" i="0" dirty="0">
                <a:solidFill>
                  <a:srgbClr val="374151"/>
                </a:solidFill>
                <a:effectLst/>
                <a:latin typeface="Söhne"/>
              </a:rPr>
              <a:t>: Hong-Yu Zhou et al.</a:t>
            </a:r>
          </a:p>
          <a:p>
            <a:pPr algn="l">
              <a:buFont typeface="Arial" panose="020B0604020202020204" pitchFamily="34" charset="0"/>
              <a:buChar char="•"/>
            </a:pPr>
            <a:r>
              <a:rPr lang="en-US" sz="3200" b="0" i="1" dirty="0">
                <a:solidFill>
                  <a:srgbClr val="374151"/>
                </a:solidFill>
                <a:effectLst/>
                <a:latin typeface="Söhne"/>
              </a:rPr>
              <a:t>Summary</a:t>
            </a:r>
            <a:r>
              <a:rPr lang="en-US" sz="3200" b="0" i="0" dirty="0">
                <a:solidFill>
                  <a:srgbClr val="374151"/>
                </a:solidFill>
                <a:effectLst/>
                <a:latin typeface="Söhne"/>
              </a:rPr>
              <a:t>: Proposes the use of Capsule Networks, a type of neural network architecture, for deepfake detection. This approach aims to capture hierarchical relationships within images.</a:t>
            </a:r>
          </a:p>
          <a:p>
            <a:endParaRPr lang="en-IN" sz="3200" dirty="0"/>
          </a:p>
          <a:p>
            <a:pPr algn="l">
              <a:buFont typeface="Arial" panose="020B0604020202020204" pitchFamily="34" charset="0"/>
              <a:buChar char="•"/>
            </a:pPr>
            <a:r>
              <a:rPr lang="en-US" sz="3200" b="0" i="1" dirty="0">
                <a:solidFill>
                  <a:srgbClr val="374151"/>
                </a:solidFill>
                <a:effectLst/>
                <a:latin typeface="Söhne"/>
              </a:rPr>
              <a:t>Title</a:t>
            </a:r>
            <a:r>
              <a:rPr lang="en-US" sz="3200" b="0" i="0" dirty="0">
                <a:solidFill>
                  <a:srgbClr val="374151"/>
                </a:solidFill>
                <a:effectLst/>
                <a:latin typeface="Söhne"/>
              </a:rPr>
              <a:t>: "Lip Sync in the Wild"</a:t>
            </a:r>
          </a:p>
          <a:p>
            <a:pPr algn="l">
              <a:buFont typeface="Arial" panose="020B0604020202020204" pitchFamily="34" charset="0"/>
              <a:buChar char="•"/>
            </a:pPr>
            <a:r>
              <a:rPr lang="en-US" sz="3200" b="0" i="1" dirty="0">
                <a:solidFill>
                  <a:srgbClr val="374151"/>
                </a:solidFill>
                <a:effectLst/>
                <a:latin typeface="Söhne"/>
              </a:rPr>
              <a:t>Authors</a:t>
            </a:r>
            <a:r>
              <a:rPr lang="en-US" sz="3200" b="0" i="0" dirty="0">
                <a:solidFill>
                  <a:srgbClr val="374151"/>
                </a:solidFill>
                <a:effectLst/>
                <a:latin typeface="Söhne"/>
              </a:rPr>
              <a:t>: </a:t>
            </a:r>
            <a:r>
              <a:rPr lang="en-US" sz="3200" b="0" i="0" dirty="0" err="1">
                <a:solidFill>
                  <a:srgbClr val="374151"/>
                </a:solidFill>
                <a:effectLst/>
                <a:latin typeface="Söhne"/>
              </a:rPr>
              <a:t>Ohad</a:t>
            </a:r>
            <a:r>
              <a:rPr lang="en-US" sz="3200" b="0" i="0" dirty="0">
                <a:solidFill>
                  <a:srgbClr val="374151"/>
                </a:solidFill>
                <a:effectLst/>
                <a:latin typeface="Söhne"/>
              </a:rPr>
              <a:t> Fried et al.</a:t>
            </a:r>
          </a:p>
          <a:p>
            <a:pPr algn="l">
              <a:buFont typeface="Arial" panose="020B0604020202020204" pitchFamily="34" charset="0"/>
              <a:buChar char="•"/>
            </a:pPr>
            <a:r>
              <a:rPr lang="en-US" sz="3200" b="0" i="1" dirty="0">
                <a:solidFill>
                  <a:srgbClr val="374151"/>
                </a:solidFill>
                <a:effectLst/>
                <a:latin typeface="Söhne"/>
              </a:rPr>
              <a:t>Summary</a:t>
            </a:r>
            <a:r>
              <a:rPr lang="en-US" sz="3200" b="0" i="0" dirty="0">
                <a:solidFill>
                  <a:srgbClr val="374151"/>
                </a:solidFill>
                <a:effectLst/>
                <a:latin typeface="Söhne"/>
              </a:rPr>
              <a:t>: Addresses the detection of deepfakes created through lip-syncing techniques. The research focuses on identifying discrepancies between lip movements and audio.</a:t>
            </a:r>
          </a:p>
          <a:p>
            <a:pPr algn="l">
              <a:buFont typeface="Arial" panose="020B0604020202020204" pitchFamily="34" charset="0"/>
              <a:buChar char="•"/>
            </a:pPr>
            <a:endParaRPr lang="en-US" sz="3200" dirty="0">
              <a:solidFill>
                <a:srgbClr val="374151"/>
              </a:solidFill>
              <a:latin typeface="Söhne"/>
            </a:endParaRPr>
          </a:p>
          <a:p>
            <a:pPr algn="l">
              <a:buFont typeface="Arial" panose="020B0604020202020204" pitchFamily="34" charset="0"/>
              <a:buChar char="•"/>
            </a:pPr>
            <a:r>
              <a:rPr lang="en-US" sz="3200" b="0" i="1" dirty="0">
                <a:solidFill>
                  <a:srgbClr val="374151"/>
                </a:solidFill>
                <a:effectLst/>
                <a:latin typeface="Söhne"/>
              </a:rPr>
              <a:t>Title</a:t>
            </a:r>
            <a:r>
              <a:rPr lang="en-US" sz="3200" b="0" i="0" dirty="0">
                <a:solidFill>
                  <a:srgbClr val="374151"/>
                </a:solidFill>
                <a:effectLst/>
                <a:latin typeface="Söhne"/>
              </a:rPr>
              <a:t>: "Multi-stream CNN for Detection of Adversarial Attacks"</a:t>
            </a:r>
          </a:p>
          <a:p>
            <a:pPr algn="l">
              <a:buFont typeface="Arial" panose="020B0604020202020204" pitchFamily="34" charset="0"/>
              <a:buChar char="•"/>
            </a:pPr>
            <a:r>
              <a:rPr lang="en-US" sz="3200" b="0" i="1" dirty="0">
                <a:solidFill>
                  <a:srgbClr val="374151"/>
                </a:solidFill>
                <a:effectLst/>
                <a:latin typeface="Söhne"/>
              </a:rPr>
              <a:t>Authors</a:t>
            </a:r>
            <a:r>
              <a:rPr lang="en-US" sz="3200" b="0" i="0" dirty="0">
                <a:solidFill>
                  <a:srgbClr val="374151"/>
                </a:solidFill>
                <a:effectLst/>
                <a:latin typeface="Söhne"/>
              </a:rPr>
              <a:t>: Raghavendra </a:t>
            </a:r>
            <a:r>
              <a:rPr lang="en-US" sz="3200" b="0" i="0" dirty="0" err="1">
                <a:solidFill>
                  <a:srgbClr val="374151"/>
                </a:solidFill>
                <a:effectLst/>
                <a:latin typeface="Söhne"/>
              </a:rPr>
              <a:t>Chalapathy</a:t>
            </a:r>
            <a:r>
              <a:rPr lang="en-US" sz="3200" b="0" i="0" dirty="0">
                <a:solidFill>
                  <a:srgbClr val="374151"/>
                </a:solidFill>
                <a:effectLst/>
                <a:latin typeface="Söhne"/>
              </a:rPr>
              <a:t> et al.</a:t>
            </a:r>
          </a:p>
          <a:p>
            <a:pPr algn="l">
              <a:buFont typeface="Arial" panose="020B0604020202020204" pitchFamily="34" charset="0"/>
              <a:buChar char="•"/>
            </a:pPr>
            <a:r>
              <a:rPr lang="en-US" sz="3200" b="0" i="1" dirty="0">
                <a:solidFill>
                  <a:srgbClr val="374151"/>
                </a:solidFill>
                <a:effectLst/>
                <a:latin typeface="Söhne"/>
              </a:rPr>
              <a:t>Summary</a:t>
            </a:r>
            <a:r>
              <a:rPr lang="en-US" sz="3200" b="0" i="0" dirty="0">
                <a:solidFill>
                  <a:srgbClr val="374151"/>
                </a:solidFill>
                <a:effectLst/>
                <a:latin typeface="Söhne"/>
              </a:rPr>
              <a:t>: Introduces a two-stream CNN architecture that processes both spatial and temporal information from videos. This approach aims to capture different types of deepfake artifacts.</a:t>
            </a:r>
          </a:p>
          <a:p>
            <a:pPr algn="l">
              <a:buFont typeface="Arial" panose="020B0604020202020204" pitchFamily="34" charset="0"/>
              <a:buChar char="•"/>
            </a:pPr>
            <a:endParaRPr lang="en-US" sz="3200" b="0" i="0" dirty="0">
              <a:solidFill>
                <a:srgbClr val="374151"/>
              </a:solidFill>
              <a:effectLst/>
              <a:latin typeface="Söhne"/>
            </a:endParaRPr>
          </a:p>
          <a:p>
            <a:endParaRPr lang="en-IN" sz="3200" dirty="0"/>
          </a:p>
        </p:txBody>
      </p:sp>
      <p:sp>
        <p:nvSpPr>
          <p:cNvPr id="9" name="TextBox 6">
            <a:extLst>
              <a:ext uri="{FF2B5EF4-FFF2-40B4-BE49-F238E27FC236}">
                <a16:creationId xmlns:a16="http://schemas.microsoft.com/office/drawing/2014/main" id="{32B24A3F-D99B-BD38-0C06-52594C4597C2}"/>
              </a:ext>
            </a:extLst>
          </p:cNvPr>
          <p:cNvSpPr txBox="1"/>
          <p:nvPr/>
        </p:nvSpPr>
        <p:spPr>
          <a:xfrm>
            <a:off x="1323474" y="1062501"/>
            <a:ext cx="13306926" cy="789703"/>
          </a:xfrm>
          <a:prstGeom prst="rect">
            <a:avLst/>
          </a:prstGeom>
        </p:spPr>
        <p:txBody>
          <a:bodyPr wrap="square" lIns="0" tIns="0" rIns="0" bIns="0" rtlCol="0" anchor="t">
            <a:spAutoFit/>
          </a:bodyPr>
          <a:lstStyle/>
          <a:p>
            <a:pPr>
              <a:lnSpc>
                <a:spcPts val="6042"/>
              </a:lnSpc>
            </a:pPr>
            <a:r>
              <a:rPr lang="en-US" sz="6000" b="1" i="0" dirty="0">
                <a:effectLst/>
                <a:latin typeface="Poppins Bold" panose="00000800000000000000" charset="0"/>
                <a:cs typeface="Poppins Bold" panose="00000800000000000000" charset="0"/>
              </a:rPr>
              <a:t>Prior Work in Deepfake Detection</a:t>
            </a:r>
            <a:endParaRPr lang="en-US" sz="5700" dirty="0">
              <a:solidFill>
                <a:srgbClr val="000000"/>
              </a:solidFill>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532091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8" name="TextBox 7">
            <a:extLst>
              <a:ext uri="{FF2B5EF4-FFF2-40B4-BE49-F238E27FC236}">
                <a16:creationId xmlns:a16="http://schemas.microsoft.com/office/drawing/2014/main" id="{8ABBE431-6454-F37B-FF3B-C34752802FE7}"/>
              </a:ext>
            </a:extLst>
          </p:cNvPr>
          <p:cNvSpPr txBox="1"/>
          <p:nvPr/>
        </p:nvSpPr>
        <p:spPr>
          <a:xfrm>
            <a:off x="1323474" y="2400300"/>
            <a:ext cx="15649753" cy="6986528"/>
          </a:xfrm>
          <a:prstGeom prst="rect">
            <a:avLst/>
          </a:prstGeom>
          <a:noFill/>
        </p:spPr>
        <p:txBody>
          <a:bodyPr wrap="square">
            <a:spAutoFit/>
          </a:bodyPr>
          <a:lstStyle/>
          <a:p>
            <a:pPr algn="l">
              <a:buFont typeface="+mj-lt"/>
              <a:buAutoNum type="arabicPeriod"/>
            </a:pPr>
            <a:r>
              <a:rPr lang="en-US" sz="2800" b="1" i="0" dirty="0">
                <a:solidFill>
                  <a:srgbClr val="374151"/>
                </a:solidFill>
                <a:effectLst/>
                <a:latin typeface="Söhne"/>
              </a:rPr>
              <a:t>Face Swap:</a:t>
            </a:r>
            <a:endParaRPr lang="en-US" sz="2800" b="0" i="0" dirty="0">
              <a:solidFill>
                <a:srgbClr val="374151"/>
              </a:solidFill>
              <a:effectLst/>
              <a:latin typeface="Söhne"/>
            </a:endParaRPr>
          </a:p>
          <a:p>
            <a:pPr marL="742950" lvl="1" indent="-285750" algn="l">
              <a:buFont typeface="+mj-lt"/>
              <a:buAutoNum type="arabicPeriod"/>
            </a:pPr>
            <a:r>
              <a:rPr lang="en-US" sz="2800" b="0" i="0" dirty="0">
                <a:solidFill>
                  <a:srgbClr val="374151"/>
                </a:solidFill>
                <a:effectLst/>
                <a:latin typeface="Söhne"/>
              </a:rPr>
              <a:t>Replacing the face of a person in an existing image or video with a different face, making it appear as though the target person is saying or doing something they didn't.</a:t>
            </a:r>
          </a:p>
          <a:p>
            <a:pPr algn="l">
              <a:buFont typeface="+mj-lt"/>
              <a:buAutoNum type="arabicPeriod"/>
            </a:pPr>
            <a:r>
              <a:rPr lang="en-US" sz="2800" b="1" i="0" dirty="0">
                <a:solidFill>
                  <a:srgbClr val="374151"/>
                </a:solidFill>
                <a:effectLst/>
                <a:latin typeface="Söhne"/>
              </a:rPr>
              <a:t>Lip Syncing:</a:t>
            </a:r>
            <a:endParaRPr lang="en-US" sz="2800" b="0" i="0" dirty="0">
              <a:solidFill>
                <a:srgbClr val="374151"/>
              </a:solidFill>
              <a:effectLst/>
              <a:latin typeface="Söhne"/>
            </a:endParaRPr>
          </a:p>
          <a:p>
            <a:pPr marL="742950" lvl="1" indent="-285750" algn="l">
              <a:buFont typeface="+mj-lt"/>
              <a:buAutoNum type="arabicPeriod"/>
            </a:pPr>
            <a:r>
              <a:rPr lang="en-US" sz="2800" b="0" i="0" dirty="0">
                <a:solidFill>
                  <a:srgbClr val="374151"/>
                </a:solidFill>
                <a:effectLst/>
                <a:latin typeface="Söhne"/>
              </a:rPr>
              <a:t>Manipulating the lip movements of a person in a video to synchronize with an altered audio track, making it seem like they are saying something they didn't.</a:t>
            </a:r>
          </a:p>
          <a:p>
            <a:pPr algn="l">
              <a:buFont typeface="+mj-lt"/>
              <a:buAutoNum type="arabicPeriod"/>
            </a:pPr>
            <a:r>
              <a:rPr lang="en-US" sz="2800" b="1" i="0" dirty="0">
                <a:solidFill>
                  <a:srgbClr val="374151"/>
                </a:solidFill>
                <a:effectLst/>
                <a:latin typeface="Söhne"/>
              </a:rPr>
              <a:t>Facial Reenactment:</a:t>
            </a:r>
            <a:endParaRPr lang="en-US" sz="2800" b="0" i="0" dirty="0">
              <a:solidFill>
                <a:srgbClr val="374151"/>
              </a:solidFill>
              <a:effectLst/>
              <a:latin typeface="Söhne"/>
            </a:endParaRPr>
          </a:p>
          <a:p>
            <a:pPr marL="742950" lvl="1" indent="-285750" algn="l">
              <a:buFont typeface="+mj-lt"/>
              <a:buAutoNum type="arabicPeriod"/>
            </a:pPr>
            <a:r>
              <a:rPr lang="en-US" sz="2800" b="0" i="0" dirty="0">
                <a:solidFill>
                  <a:srgbClr val="374151"/>
                </a:solidFill>
                <a:effectLst/>
                <a:latin typeface="Söhne"/>
              </a:rPr>
              <a:t>Modifying the facial expressions of a person in a video to match those of another individual, creating the illusion that the target person is mimicking the actions of someone else.</a:t>
            </a:r>
          </a:p>
          <a:p>
            <a:pPr algn="l">
              <a:buFont typeface="+mj-lt"/>
              <a:buAutoNum type="arabicPeriod"/>
            </a:pPr>
            <a:r>
              <a:rPr lang="en-US" sz="2800" b="1" i="0" dirty="0">
                <a:solidFill>
                  <a:srgbClr val="374151"/>
                </a:solidFill>
                <a:effectLst/>
                <a:latin typeface="Söhne"/>
              </a:rPr>
              <a:t>Voice Cloning:</a:t>
            </a:r>
            <a:endParaRPr lang="en-US" sz="2800" b="0" i="0" dirty="0">
              <a:solidFill>
                <a:srgbClr val="374151"/>
              </a:solidFill>
              <a:effectLst/>
              <a:latin typeface="Söhne"/>
            </a:endParaRPr>
          </a:p>
          <a:p>
            <a:pPr marL="742950" lvl="1" indent="-285750" algn="l">
              <a:buFont typeface="+mj-lt"/>
              <a:buAutoNum type="arabicPeriod"/>
            </a:pPr>
            <a:r>
              <a:rPr lang="en-US" sz="2800" b="0" i="0" dirty="0">
                <a:solidFill>
                  <a:srgbClr val="374151"/>
                </a:solidFill>
                <a:effectLst/>
                <a:latin typeface="Söhne"/>
              </a:rPr>
              <a:t>Using AI algorithms to replicate a person's voice, enabling the creation of fake audio recordings that sound like the target person.</a:t>
            </a:r>
          </a:p>
          <a:p>
            <a:pPr algn="l">
              <a:buFont typeface="+mj-lt"/>
              <a:buAutoNum type="arabicPeriod"/>
            </a:pPr>
            <a:r>
              <a:rPr lang="en-US" sz="2800" b="1" i="0" dirty="0">
                <a:solidFill>
                  <a:srgbClr val="374151"/>
                </a:solidFill>
                <a:effectLst/>
                <a:latin typeface="Söhne"/>
              </a:rPr>
              <a:t>Face Aging/De-aging:</a:t>
            </a:r>
            <a:endParaRPr lang="en-US" sz="2800" b="0" i="0" dirty="0">
              <a:solidFill>
                <a:srgbClr val="374151"/>
              </a:solidFill>
              <a:effectLst/>
              <a:latin typeface="Söhne"/>
            </a:endParaRPr>
          </a:p>
          <a:p>
            <a:pPr marL="742950" lvl="1" indent="-285750" algn="l">
              <a:buFont typeface="+mj-lt"/>
              <a:buAutoNum type="arabicPeriod"/>
            </a:pPr>
            <a:r>
              <a:rPr lang="en-US" sz="2800" b="0" i="0" dirty="0">
                <a:solidFill>
                  <a:srgbClr val="374151"/>
                </a:solidFill>
                <a:effectLst/>
                <a:latin typeface="Söhne"/>
              </a:rPr>
              <a:t>Altering the appearance of a person's face to make them appear older or younger than they actually are. This can be used to create fake images or videos of individuals at different ages.</a:t>
            </a:r>
          </a:p>
          <a:p>
            <a:endParaRPr lang="en-IN" sz="2800" dirty="0"/>
          </a:p>
        </p:txBody>
      </p:sp>
      <p:sp>
        <p:nvSpPr>
          <p:cNvPr id="9" name="TextBox 6">
            <a:extLst>
              <a:ext uri="{FF2B5EF4-FFF2-40B4-BE49-F238E27FC236}">
                <a16:creationId xmlns:a16="http://schemas.microsoft.com/office/drawing/2014/main" id="{32B24A3F-D99B-BD38-0C06-52594C4597C2}"/>
              </a:ext>
            </a:extLst>
          </p:cNvPr>
          <p:cNvSpPr txBox="1"/>
          <p:nvPr/>
        </p:nvSpPr>
        <p:spPr>
          <a:xfrm>
            <a:off x="1327348" y="1181100"/>
            <a:ext cx="15360451" cy="792525"/>
          </a:xfrm>
          <a:prstGeom prst="rect">
            <a:avLst/>
          </a:prstGeom>
        </p:spPr>
        <p:txBody>
          <a:bodyPr wrap="square" lIns="0" tIns="0" rIns="0" bIns="0" rtlCol="0" anchor="t">
            <a:spAutoFit/>
          </a:bodyPr>
          <a:lstStyle/>
          <a:p>
            <a:pPr>
              <a:lnSpc>
                <a:spcPts val="6042"/>
              </a:lnSpc>
            </a:pPr>
            <a:r>
              <a:rPr lang="en-IN" sz="6000" b="1" i="0" dirty="0">
                <a:effectLst/>
                <a:latin typeface="Poppins Bold" panose="00000800000000000000" charset="0"/>
                <a:cs typeface="Poppins Bold" panose="00000800000000000000" charset="0"/>
              </a:rPr>
              <a:t>Deepfake Manipulation Techniques</a:t>
            </a:r>
            <a:endParaRPr lang="en-US" sz="5700" b="1" dirty="0">
              <a:solidFill>
                <a:srgbClr val="000000"/>
              </a:solidFill>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4176965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8" name="TextBox 7">
            <a:extLst>
              <a:ext uri="{FF2B5EF4-FFF2-40B4-BE49-F238E27FC236}">
                <a16:creationId xmlns:a16="http://schemas.microsoft.com/office/drawing/2014/main" id="{8ABBE431-6454-F37B-FF3B-C34752802FE7}"/>
              </a:ext>
            </a:extLst>
          </p:cNvPr>
          <p:cNvSpPr txBox="1"/>
          <p:nvPr/>
        </p:nvSpPr>
        <p:spPr>
          <a:xfrm>
            <a:off x="1323474" y="2171700"/>
            <a:ext cx="15649753" cy="7478970"/>
          </a:xfrm>
          <a:prstGeom prst="rect">
            <a:avLst/>
          </a:prstGeom>
          <a:noFill/>
        </p:spPr>
        <p:txBody>
          <a:bodyPr wrap="square">
            <a:spAutoFit/>
          </a:bodyPr>
          <a:lstStyle/>
          <a:p>
            <a:pPr algn="l">
              <a:buFont typeface="Arial" panose="020B0604020202020204" pitchFamily="34" charset="0"/>
              <a:buChar char="•"/>
            </a:pPr>
            <a:r>
              <a:rPr lang="en-US" sz="2400" b="1" i="0" dirty="0">
                <a:solidFill>
                  <a:srgbClr val="374151"/>
                </a:solidFill>
                <a:effectLst/>
                <a:latin typeface="Söhne"/>
              </a:rPr>
              <a:t>Entire Face Synthesis:</a:t>
            </a:r>
          </a:p>
          <a:p>
            <a:pPr marL="742950" lvl="1" indent="-285750" algn="l">
              <a:buFont typeface="Arial" panose="020B0604020202020204" pitchFamily="34" charset="0"/>
              <a:buChar char="•"/>
            </a:pPr>
            <a:r>
              <a:rPr lang="en-US" sz="2400" b="0" i="0" dirty="0">
                <a:solidFill>
                  <a:srgbClr val="374151"/>
                </a:solidFill>
                <a:effectLst/>
                <a:latin typeface="Söhne"/>
              </a:rPr>
              <a:t>Cutting-edge technique in deepfake technology.</a:t>
            </a:r>
          </a:p>
          <a:p>
            <a:pPr marL="742950" lvl="1" indent="-285750" algn="l">
              <a:buFont typeface="Arial" panose="020B0604020202020204" pitchFamily="34" charset="0"/>
              <a:buChar char="•"/>
            </a:pPr>
            <a:r>
              <a:rPr lang="en-US" sz="2400" b="0" i="0" dirty="0">
                <a:solidFill>
                  <a:srgbClr val="374151"/>
                </a:solidFill>
                <a:effectLst/>
                <a:latin typeface="Söhne"/>
              </a:rPr>
              <a:t>Involves generating entirely new faces from scratch, not bound by any existing individual's features.</a:t>
            </a:r>
          </a:p>
          <a:p>
            <a:pPr algn="l">
              <a:buFont typeface="Arial" panose="020B0604020202020204" pitchFamily="34" charset="0"/>
              <a:buChar char="•"/>
            </a:pPr>
            <a:r>
              <a:rPr lang="en-US" sz="2400" b="1" i="0" dirty="0">
                <a:solidFill>
                  <a:srgbClr val="374151"/>
                </a:solidFill>
                <a:effectLst/>
                <a:latin typeface="Söhne"/>
              </a:rPr>
              <a:t>Distinct Approach:</a:t>
            </a:r>
          </a:p>
          <a:p>
            <a:pPr marL="742950" lvl="1" indent="-285750" algn="l">
              <a:buFont typeface="Arial" panose="020B0604020202020204" pitchFamily="34" charset="0"/>
              <a:buChar char="•"/>
            </a:pPr>
            <a:r>
              <a:rPr lang="en-US" sz="2400" b="0" i="0" dirty="0">
                <a:solidFill>
                  <a:srgbClr val="374151"/>
                </a:solidFill>
                <a:effectLst/>
                <a:latin typeface="Söhne"/>
              </a:rPr>
              <a:t>Differs from other techniques that modify existing facial attributes.</a:t>
            </a:r>
          </a:p>
          <a:p>
            <a:pPr marL="742950" lvl="1" indent="-285750" algn="l">
              <a:buFont typeface="Arial" panose="020B0604020202020204" pitchFamily="34" charset="0"/>
              <a:buChar char="•"/>
            </a:pPr>
            <a:r>
              <a:rPr lang="en-US" sz="2400" b="0" i="0" dirty="0">
                <a:solidFill>
                  <a:srgbClr val="374151"/>
                </a:solidFill>
                <a:effectLst/>
                <a:latin typeface="Söhne"/>
              </a:rPr>
              <a:t>Enables creation of wholly fictional or custom faces.</a:t>
            </a:r>
          </a:p>
          <a:p>
            <a:pPr algn="l">
              <a:buFont typeface="Arial" panose="020B0604020202020204" pitchFamily="34" charset="0"/>
              <a:buChar char="•"/>
            </a:pPr>
            <a:r>
              <a:rPr lang="en-US" sz="2400" b="1" i="0" dirty="0">
                <a:solidFill>
                  <a:srgbClr val="374151"/>
                </a:solidFill>
                <a:effectLst/>
                <a:latin typeface="Söhne"/>
              </a:rPr>
              <a:t>Applications:</a:t>
            </a:r>
          </a:p>
          <a:p>
            <a:pPr marL="742950" lvl="1" indent="-285750" algn="l">
              <a:buFont typeface="Arial" panose="020B0604020202020204" pitchFamily="34" charset="0"/>
              <a:buChar char="•"/>
            </a:pPr>
            <a:r>
              <a:rPr lang="en-US" sz="2400" b="0" i="0" dirty="0">
                <a:solidFill>
                  <a:srgbClr val="374151"/>
                </a:solidFill>
                <a:effectLst/>
                <a:latin typeface="Söhne"/>
              </a:rPr>
              <a:t>Valuable in creative fields like computer graphics and animation.</a:t>
            </a:r>
          </a:p>
          <a:p>
            <a:pPr marL="742950" lvl="1" indent="-285750" algn="l">
              <a:buFont typeface="Arial" panose="020B0604020202020204" pitchFamily="34" charset="0"/>
              <a:buChar char="•"/>
            </a:pPr>
            <a:r>
              <a:rPr lang="en-US" sz="2400" b="0" i="0" dirty="0">
                <a:solidFill>
                  <a:srgbClr val="374151"/>
                </a:solidFill>
                <a:effectLst/>
                <a:latin typeface="Söhne"/>
              </a:rPr>
              <a:t>Empowered by powerful Generative Adversarial Networks (GANs), with </a:t>
            </a:r>
            <a:r>
              <a:rPr lang="en-US" sz="2400" b="0" i="0" dirty="0" err="1">
                <a:solidFill>
                  <a:srgbClr val="374151"/>
                </a:solidFill>
                <a:effectLst/>
                <a:latin typeface="Söhne"/>
              </a:rPr>
              <a:t>StyleGAN</a:t>
            </a:r>
            <a:r>
              <a:rPr lang="en-US" sz="2400" b="0" i="0" dirty="0">
                <a:solidFill>
                  <a:srgbClr val="374151"/>
                </a:solidFill>
                <a:effectLst/>
                <a:latin typeface="Söhne"/>
              </a:rPr>
              <a:t> as a notable model.</a:t>
            </a:r>
          </a:p>
          <a:p>
            <a:pPr algn="l">
              <a:buFont typeface="Arial" panose="020B0604020202020204" pitchFamily="34" charset="0"/>
              <a:buChar char="•"/>
            </a:pPr>
            <a:r>
              <a:rPr lang="en-US" sz="2400" b="1" i="0" dirty="0">
                <a:solidFill>
                  <a:srgbClr val="374151"/>
                </a:solidFill>
                <a:effectLst/>
                <a:latin typeface="Söhne"/>
              </a:rPr>
              <a:t>GAN Operation:</a:t>
            </a:r>
          </a:p>
          <a:p>
            <a:pPr marL="742950" lvl="1" indent="-285750" algn="l">
              <a:buFont typeface="Arial" panose="020B0604020202020204" pitchFamily="34" charset="0"/>
              <a:buChar char="•"/>
            </a:pPr>
            <a:r>
              <a:rPr lang="en-US" sz="2400" b="0" i="0" dirty="0">
                <a:solidFill>
                  <a:srgbClr val="374151"/>
                </a:solidFill>
                <a:effectLst/>
                <a:latin typeface="Söhne"/>
              </a:rPr>
              <a:t>Operates through a dual-network system.</a:t>
            </a:r>
          </a:p>
          <a:p>
            <a:pPr marL="742950" lvl="1" indent="-285750" algn="l">
              <a:buFont typeface="Arial" panose="020B0604020202020204" pitchFamily="34" charset="0"/>
              <a:buChar char="•"/>
            </a:pPr>
            <a:r>
              <a:rPr lang="en-US" sz="2400" b="0" i="0" dirty="0">
                <a:solidFill>
                  <a:srgbClr val="374151"/>
                </a:solidFill>
                <a:effectLst/>
                <a:latin typeface="Söhne"/>
              </a:rPr>
              <a:t>Generator fabricates synthetic data, such as faces.</a:t>
            </a:r>
          </a:p>
          <a:p>
            <a:pPr marL="742950" lvl="1" indent="-285750" algn="l">
              <a:buFont typeface="Arial" panose="020B0604020202020204" pitchFamily="34" charset="0"/>
              <a:buChar char="•"/>
            </a:pPr>
            <a:r>
              <a:rPr lang="en-US" sz="2400" b="0" i="0" dirty="0">
                <a:solidFill>
                  <a:srgbClr val="374151"/>
                </a:solidFill>
                <a:effectLst/>
                <a:latin typeface="Söhne"/>
              </a:rPr>
              <a:t>Discriminator discerns between real and generated content.</a:t>
            </a:r>
          </a:p>
          <a:p>
            <a:pPr algn="l">
              <a:buFont typeface="Arial" panose="020B0604020202020204" pitchFamily="34" charset="0"/>
              <a:buChar char="•"/>
            </a:pPr>
            <a:r>
              <a:rPr lang="en-US" sz="2400" b="1" i="0" dirty="0" err="1">
                <a:solidFill>
                  <a:srgbClr val="374151"/>
                </a:solidFill>
                <a:effectLst/>
                <a:latin typeface="Söhne"/>
              </a:rPr>
              <a:t>StyleGAN</a:t>
            </a:r>
            <a:r>
              <a:rPr lang="en-US" sz="2400" b="1" i="0" dirty="0">
                <a:solidFill>
                  <a:srgbClr val="374151"/>
                </a:solidFill>
                <a:effectLst/>
                <a:latin typeface="Söhne"/>
              </a:rPr>
              <a:t> Features:</a:t>
            </a:r>
          </a:p>
          <a:p>
            <a:pPr marL="742950" lvl="1" indent="-285750" algn="l">
              <a:buFont typeface="Arial" panose="020B0604020202020204" pitchFamily="34" charset="0"/>
              <a:buChar char="•"/>
            </a:pPr>
            <a:r>
              <a:rPr lang="en-US" sz="2400" b="0" i="0" dirty="0">
                <a:solidFill>
                  <a:srgbClr val="374151"/>
                </a:solidFill>
                <a:effectLst/>
                <a:latin typeface="Söhne"/>
              </a:rPr>
              <a:t>Introduces a style-based architecture.</a:t>
            </a:r>
          </a:p>
          <a:p>
            <a:pPr marL="742950" lvl="1" indent="-285750" algn="l">
              <a:buFont typeface="Arial" panose="020B0604020202020204" pitchFamily="34" charset="0"/>
              <a:buChar char="•"/>
            </a:pPr>
            <a:r>
              <a:rPr lang="en-US" sz="2400" b="0" i="0" dirty="0">
                <a:solidFill>
                  <a:srgbClr val="374151"/>
                </a:solidFill>
                <a:effectLst/>
                <a:latin typeface="Söhne"/>
              </a:rPr>
              <a:t>Allows precise control over facial attributes like age, gender, and expressions.</a:t>
            </a:r>
          </a:p>
          <a:p>
            <a:pPr algn="l">
              <a:buFont typeface="Arial" panose="020B0604020202020204" pitchFamily="34" charset="0"/>
              <a:buChar char="•"/>
            </a:pPr>
            <a:r>
              <a:rPr lang="en-US" sz="2400" b="0" i="0" dirty="0">
                <a:solidFill>
                  <a:srgbClr val="374151"/>
                </a:solidFill>
                <a:effectLst/>
                <a:latin typeface="Söhne"/>
              </a:rPr>
              <a:t>Customization Power:</a:t>
            </a:r>
          </a:p>
          <a:p>
            <a:pPr marL="742950" lvl="1" indent="-285750" algn="l">
              <a:buFont typeface="Arial" panose="020B0604020202020204" pitchFamily="34" charset="0"/>
              <a:buChar char="•"/>
            </a:pPr>
            <a:r>
              <a:rPr lang="en-US" sz="2400" b="0" i="0" dirty="0">
                <a:solidFill>
                  <a:srgbClr val="374151"/>
                </a:solidFill>
                <a:effectLst/>
                <a:latin typeface="Söhne"/>
              </a:rPr>
              <a:t>Empowers artists and creators to produce highly detailed and tailored faces for various applications.</a:t>
            </a:r>
          </a:p>
          <a:p>
            <a:pPr marL="742950" lvl="1" indent="-285750" algn="l">
              <a:buFont typeface="Arial" panose="020B0604020202020204" pitchFamily="34" charset="0"/>
              <a:buChar char="•"/>
            </a:pPr>
            <a:r>
              <a:rPr lang="en-US" sz="2400" b="0" i="0" dirty="0">
                <a:solidFill>
                  <a:srgbClr val="374151"/>
                </a:solidFill>
                <a:effectLst/>
                <a:latin typeface="Söhne"/>
              </a:rPr>
              <a:t>Applications range from digital art to film special effects.</a:t>
            </a:r>
          </a:p>
          <a:p>
            <a:endParaRPr lang="en-IN" sz="2400" dirty="0"/>
          </a:p>
        </p:txBody>
      </p:sp>
      <p:sp>
        <p:nvSpPr>
          <p:cNvPr id="9" name="TextBox 6">
            <a:extLst>
              <a:ext uri="{FF2B5EF4-FFF2-40B4-BE49-F238E27FC236}">
                <a16:creationId xmlns:a16="http://schemas.microsoft.com/office/drawing/2014/main" id="{32B24A3F-D99B-BD38-0C06-52594C4597C2}"/>
              </a:ext>
            </a:extLst>
          </p:cNvPr>
          <p:cNvSpPr txBox="1"/>
          <p:nvPr/>
        </p:nvSpPr>
        <p:spPr>
          <a:xfrm>
            <a:off x="1327348" y="1181100"/>
            <a:ext cx="15360451" cy="792525"/>
          </a:xfrm>
          <a:prstGeom prst="rect">
            <a:avLst/>
          </a:prstGeom>
        </p:spPr>
        <p:txBody>
          <a:bodyPr wrap="square" lIns="0" tIns="0" rIns="0" bIns="0" rtlCol="0" anchor="t">
            <a:spAutoFit/>
          </a:bodyPr>
          <a:lstStyle/>
          <a:p>
            <a:pPr>
              <a:lnSpc>
                <a:spcPts val="6042"/>
              </a:lnSpc>
            </a:pPr>
            <a:r>
              <a:rPr lang="en-IN" sz="6000" b="1" i="0" dirty="0">
                <a:effectLst/>
                <a:latin typeface="Poppins Bold" panose="00000800000000000000" charset="0"/>
                <a:cs typeface="Poppins Bold" panose="00000800000000000000" charset="0"/>
              </a:rPr>
              <a:t>Entire Face Synthesis</a:t>
            </a:r>
            <a:endParaRPr lang="en-US" sz="5700" b="1" dirty="0">
              <a:solidFill>
                <a:srgbClr val="000000"/>
              </a:solidFill>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54747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8" name="TextBox 7">
            <a:extLst>
              <a:ext uri="{FF2B5EF4-FFF2-40B4-BE49-F238E27FC236}">
                <a16:creationId xmlns:a16="http://schemas.microsoft.com/office/drawing/2014/main" id="{8ABBE431-6454-F37B-FF3B-C34752802FE7}"/>
              </a:ext>
            </a:extLst>
          </p:cNvPr>
          <p:cNvSpPr txBox="1"/>
          <p:nvPr/>
        </p:nvSpPr>
        <p:spPr>
          <a:xfrm>
            <a:off x="1323474" y="1973625"/>
            <a:ext cx="15935826" cy="7478970"/>
          </a:xfrm>
          <a:prstGeom prst="rect">
            <a:avLst/>
          </a:prstGeom>
          <a:noFill/>
        </p:spPr>
        <p:txBody>
          <a:bodyPr wrap="square">
            <a:spAutoFit/>
          </a:bodyPr>
          <a:lstStyle/>
          <a:p>
            <a:pPr algn="l">
              <a:buFont typeface="Arial" panose="020B0604020202020204" pitchFamily="34" charset="0"/>
              <a:buChar char="•"/>
            </a:pPr>
            <a:r>
              <a:rPr lang="en-US" sz="3200" b="1" i="0" dirty="0">
                <a:solidFill>
                  <a:srgbClr val="374151"/>
                </a:solidFill>
                <a:effectLst/>
                <a:latin typeface="Söhne"/>
              </a:rPr>
              <a:t>Identity Swap: </a:t>
            </a:r>
            <a:r>
              <a:rPr lang="en-US" sz="3200" b="0" i="0" dirty="0">
                <a:solidFill>
                  <a:srgbClr val="374151"/>
                </a:solidFill>
                <a:effectLst/>
                <a:latin typeface="Söhne"/>
              </a:rPr>
              <a:t>A pivotal technique in deepfake technology, involving seamless replacement of one person's likeness with another, creating highly convincing simulations.</a:t>
            </a:r>
          </a:p>
          <a:p>
            <a:pPr algn="l">
              <a:buFont typeface="Arial" panose="020B0604020202020204" pitchFamily="34" charset="0"/>
              <a:buChar char="•"/>
            </a:pPr>
            <a:r>
              <a:rPr lang="en-US" sz="3200" b="1" i="0" dirty="0">
                <a:solidFill>
                  <a:srgbClr val="374151"/>
                </a:solidFill>
                <a:effectLst/>
                <a:latin typeface="Söhne"/>
              </a:rPr>
              <a:t>Applications: </a:t>
            </a:r>
            <a:r>
              <a:rPr lang="en-US" sz="3200" b="0" i="0" dirty="0">
                <a:solidFill>
                  <a:srgbClr val="374151"/>
                </a:solidFill>
                <a:effectLst/>
                <a:latin typeface="Söhne"/>
              </a:rPr>
              <a:t>Findings uses in film industry special effects and digital impersonations for entertainment, showcasing its potential across various fields.</a:t>
            </a:r>
          </a:p>
          <a:p>
            <a:pPr algn="l">
              <a:buFont typeface="Arial" panose="020B0604020202020204" pitchFamily="34" charset="0"/>
              <a:buChar char="•"/>
            </a:pPr>
            <a:r>
              <a:rPr lang="en-US" sz="3200" b="0" i="0" dirty="0">
                <a:solidFill>
                  <a:srgbClr val="374151"/>
                </a:solidFill>
                <a:effectLst/>
                <a:latin typeface="Söhne"/>
              </a:rPr>
              <a:t>Ethical Concerns: Raises significant ethical concerns, particularly related to the creation of non-consensual and potentially harmful content, such as celebrity pornographic films.</a:t>
            </a:r>
          </a:p>
          <a:p>
            <a:pPr algn="l">
              <a:buFont typeface="Arial" panose="020B0604020202020204" pitchFamily="34" charset="0"/>
              <a:buChar char="•"/>
            </a:pPr>
            <a:r>
              <a:rPr lang="en-US" sz="3200" b="1" i="0" dirty="0">
                <a:solidFill>
                  <a:srgbClr val="374151"/>
                </a:solidFill>
                <a:effectLst/>
                <a:latin typeface="Söhne"/>
              </a:rPr>
              <a:t>Privacy and Dignity: </a:t>
            </a:r>
            <a:r>
              <a:rPr lang="en-US" sz="3200" b="0" i="0" dirty="0">
                <a:solidFill>
                  <a:srgbClr val="374151"/>
                </a:solidFill>
                <a:effectLst/>
                <a:latin typeface="Söhne"/>
              </a:rPr>
              <a:t>Such content infringes upon the privacy and dignity of individuals, underscoring the need for responsible use of this technology.</a:t>
            </a:r>
          </a:p>
          <a:p>
            <a:pPr algn="l">
              <a:buFont typeface="Arial" panose="020B0604020202020204" pitchFamily="34" charset="0"/>
              <a:buChar char="•"/>
            </a:pPr>
            <a:r>
              <a:rPr lang="en-US" sz="3200" b="1" i="0" dirty="0">
                <a:solidFill>
                  <a:srgbClr val="374151"/>
                </a:solidFill>
                <a:effectLst/>
                <a:latin typeface="Söhne"/>
              </a:rPr>
              <a:t>Misinformation and Hoaxes: </a:t>
            </a:r>
            <a:r>
              <a:rPr lang="en-US" sz="3200" b="0" i="0" dirty="0">
                <a:solidFill>
                  <a:srgbClr val="374151"/>
                </a:solidFill>
                <a:effectLst/>
                <a:latin typeface="Söhne"/>
              </a:rPr>
              <a:t>Identity swap has been used to perpetrate hoaxes and spread misinformation, challenging trust and authenticity in digital media.</a:t>
            </a:r>
          </a:p>
          <a:p>
            <a:pPr algn="l">
              <a:buFont typeface="Arial" panose="020B0604020202020204" pitchFamily="34" charset="0"/>
              <a:buChar char="•"/>
            </a:pPr>
            <a:r>
              <a:rPr lang="en-US" sz="3200" b="0" i="0" dirty="0">
                <a:solidFill>
                  <a:srgbClr val="374151"/>
                </a:solidFill>
                <a:effectLst/>
                <a:latin typeface="Söhne"/>
              </a:rPr>
              <a:t>Industry and Regulatory Concerns: Responsible and ethical use of identity swap technology is a critical concern for both industry practitioners and regulators.</a:t>
            </a:r>
          </a:p>
          <a:p>
            <a:pPr algn="l">
              <a:buFont typeface="Arial" panose="020B0604020202020204" pitchFamily="34" charset="0"/>
              <a:buChar char="•"/>
            </a:pPr>
            <a:r>
              <a:rPr lang="en-US" sz="3200" b="1" i="0" dirty="0">
                <a:solidFill>
                  <a:srgbClr val="374151"/>
                </a:solidFill>
                <a:effectLst/>
                <a:latin typeface="Söhne"/>
              </a:rPr>
              <a:t>Detection Methods: </a:t>
            </a:r>
            <a:r>
              <a:rPr lang="en-US" sz="3200" b="0" i="0" dirty="0">
                <a:solidFill>
                  <a:srgbClr val="374151"/>
                </a:solidFill>
                <a:effectLst/>
                <a:latin typeface="Söhne"/>
              </a:rPr>
              <a:t>Ongoing efforts to develop robust detection methods to identify and mitigate potential harms associated with identity swap.</a:t>
            </a:r>
          </a:p>
          <a:p>
            <a:endParaRPr lang="en-IN" sz="3200" dirty="0"/>
          </a:p>
        </p:txBody>
      </p:sp>
      <p:sp>
        <p:nvSpPr>
          <p:cNvPr id="9" name="TextBox 6">
            <a:extLst>
              <a:ext uri="{FF2B5EF4-FFF2-40B4-BE49-F238E27FC236}">
                <a16:creationId xmlns:a16="http://schemas.microsoft.com/office/drawing/2014/main" id="{32B24A3F-D99B-BD38-0C06-52594C4597C2}"/>
              </a:ext>
            </a:extLst>
          </p:cNvPr>
          <p:cNvSpPr txBox="1"/>
          <p:nvPr/>
        </p:nvSpPr>
        <p:spPr>
          <a:xfrm>
            <a:off x="1323474" y="1028699"/>
            <a:ext cx="15360451" cy="792525"/>
          </a:xfrm>
          <a:prstGeom prst="rect">
            <a:avLst/>
          </a:prstGeom>
        </p:spPr>
        <p:txBody>
          <a:bodyPr wrap="square" lIns="0" tIns="0" rIns="0" bIns="0" rtlCol="0" anchor="t">
            <a:spAutoFit/>
          </a:bodyPr>
          <a:lstStyle/>
          <a:p>
            <a:pPr>
              <a:lnSpc>
                <a:spcPts val="6042"/>
              </a:lnSpc>
            </a:pPr>
            <a:r>
              <a:rPr lang="en-US" sz="5700" b="1" dirty="0">
                <a:solidFill>
                  <a:srgbClr val="000000"/>
                </a:solidFill>
                <a:latin typeface="Poppins Bold" panose="00000800000000000000" charset="0"/>
                <a:cs typeface="Poppins Bold" panose="00000800000000000000" charset="0"/>
              </a:rPr>
              <a:t>Identity Swap:</a:t>
            </a:r>
          </a:p>
        </p:txBody>
      </p:sp>
    </p:spTree>
    <p:extLst>
      <p:ext uri="{BB962C8B-B14F-4D97-AF65-F5344CB8AC3E}">
        <p14:creationId xmlns:p14="http://schemas.microsoft.com/office/powerpoint/2010/main" val="2759716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701236" cy="1913890"/>
          </a:xfrm>
        </p:grpSpPr>
        <p:sp>
          <p:nvSpPr>
            <p:cNvPr id="3" name="Freeform 3"/>
            <p:cNvSpPr/>
            <p:nvPr/>
          </p:nvSpPr>
          <p:spPr>
            <a:xfrm>
              <a:off x="0" y="0"/>
              <a:ext cx="1701235" cy="1913890"/>
            </a:xfrm>
            <a:custGeom>
              <a:avLst/>
              <a:gdLst/>
              <a:ahLst/>
              <a:cxnLst/>
              <a:rect l="l" t="t" r="r" b="b"/>
              <a:pathLst>
                <a:path w="1701235" h="1913890">
                  <a:moveTo>
                    <a:pt x="0" y="0"/>
                  </a:moveTo>
                  <a:lnTo>
                    <a:pt x="1701235" y="0"/>
                  </a:lnTo>
                  <a:lnTo>
                    <a:pt x="1701235" y="1913890"/>
                  </a:lnTo>
                  <a:lnTo>
                    <a:pt x="0" y="1913890"/>
                  </a:lnTo>
                  <a:close/>
                </a:path>
              </a:pathLst>
            </a:custGeom>
            <a:solidFill>
              <a:srgbClr val="FFD372">
                <a:alpha val="17647"/>
              </a:srgbClr>
            </a:solidFill>
          </p:spPr>
          <p:txBody>
            <a:bodyPr/>
            <a:lstStyle/>
            <a:p>
              <a:endParaRPr lang="en-IN" dirty="0"/>
            </a:p>
          </p:txBody>
        </p:sp>
      </p:grpSp>
      <p:grpSp>
        <p:nvGrpSpPr>
          <p:cNvPr id="4" name="Group 4"/>
          <p:cNvGrpSpPr/>
          <p:nvPr/>
        </p:nvGrpSpPr>
        <p:grpSpPr>
          <a:xfrm>
            <a:off x="9144000" y="0"/>
            <a:ext cx="9144000" cy="10287000"/>
            <a:chOff x="0" y="0"/>
            <a:chExt cx="1701236" cy="1913890"/>
          </a:xfrm>
        </p:grpSpPr>
        <p:sp>
          <p:nvSpPr>
            <p:cNvPr id="5" name="Freeform 5"/>
            <p:cNvSpPr/>
            <p:nvPr/>
          </p:nvSpPr>
          <p:spPr>
            <a:xfrm>
              <a:off x="0" y="0"/>
              <a:ext cx="1701235" cy="1913890"/>
            </a:xfrm>
            <a:custGeom>
              <a:avLst/>
              <a:gdLst/>
              <a:ahLst/>
              <a:cxnLst/>
              <a:rect l="l" t="t" r="r" b="b"/>
              <a:pathLst>
                <a:path w="1701235" h="1913890">
                  <a:moveTo>
                    <a:pt x="0" y="0"/>
                  </a:moveTo>
                  <a:lnTo>
                    <a:pt x="1701235" y="0"/>
                  </a:lnTo>
                  <a:lnTo>
                    <a:pt x="1701235" y="1913890"/>
                  </a:lnTo>
                  <a:lnTo>
                    <a:pt x="0" y="1913890"/>
                  </a:lnTo>
                  <a:close/>
                </a:path>
              </a:pathLst>
            </a:custGeom>
            <a:solidFill>
              <a:srgbClr val="DDDDDD">
                <a:alpha val="17647"/>
              </a:srgbClr>
            </a:solidFill>
          </p:spPr>
          <p:txBody>
            <a:bodyPr/>
            <a:lstStyle/>
            <a:p>
              <a:endParaRPr lang="en-IN"/>
            </a:p>
          </p:txBody>
        </p:sp>
      </p:grpSp>
      <p:sp>
        <p:nvSpPr>
          <p:cNvPr id="6" name="TextBox 6"/>
          <p:cNvSpPr txBox="1"/>
          <p:nvPr/>
        </p:nvSpPr>
        <p:spPr>
          <a:xfrm>
            <a:off x="15272439" y="8928100"/>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02 of 15</a:t>
            </a:r>
          </a:p>
        </p:txBody>
      </p:sp>
      <p:sp>
        <p:nvSpPr>
          <p:cNvPr id="8" name="TextBox 8"/>
          <p:cNvSpPr txBox="1"/>
          <p:nvPr/>
        </p:nvSpPr>
        <p:spPr>
          <a:xfrm>
            <a:off x="1559571" y="4664910"/>
            <a:ext cx="15168848" cy="1694566"/>
          </a:xfrm>
          <a:prstGeom prst="rect">
            <a:avLst/>
          </a:prstGeom>
        </p:spPr>
        <p:txBody>
          <a:bodyPr lIns="0" tIns="0" rIns="0" bIns="0" rtlCol="0" anchor="t">
            <a:spAutoFit/>
          </a:bodyPr>
          <a:lstStyle/>
          <a:p>
            <a:pPr algn="ctr">
              <a:lnSpc>
                <a:spcPts val="6497"/>
              </a:lnSpc>
            </a:pPr>
            <a:r>
              <a:rPr lang="en-US" sz="6130" dirty="0">
                <a:solidFill>
                  <a:srgbClr val="000000"/>
                </a:solidFill>
                <a:latin typeface="Impact" panose="020B0806030902050204" pitchFamily="34" charset="0"/>
              </a:rPr>
              <a:t>ADDRESSING THE ISSUES OF AI GENERATED FAKE IMAGES</a:t>
            </a:r>
          </a:p>
        </p:txBody>
      </p:sp>
      <p:sp>
        <p:nvSpPr>
          <p:cNvPr id="9" name="TextBox 9"/>
          <p:cNvSpPr txBox="1"/>
          <p:nvPr/>
        </p:nvSpPr>
        <p:spPr>
          <a:xfrm>
            <a:off x="3926573" y="2811573"/>
            <a:ext cx="11345866" cy="1218347"/>
          </a:xfrm>
          <a:prstGeom prst="rect">
            <a:avLst/>
          </a:prstGeom>
        </p:spPr>
        <p:txBody>
          <a:bodyPr wrap="square" lIns="0" tIns="0" rIns="0" bIns="0" rtlCol="0" anchor="t">
            <a:spAutoFit/>
          </a:bodyPr>
          <a:lstStyle/>
          <a:p>
            <a:pPr algn="ctr">
              <a:lnSpc>
                <a:spcPts val="9359"/>
              </a:lnSpc>
            </a:pPr>
            <a:r>
              <a:rPr lang="en-US" sz="8829" b="1" dirty="0">
                <a:solidFill>
                  <a:srgbClr val="F9C041"/>
                </a:solidFill>
                <a:latin typeface="Baguet Script" panose="00000500000000000000" pitchFamily="2" charset="0"/>
                <a:cs typeface="Poppins" panose="00000500000000000000" pitchFamily="2" charset="0"/>
              </a:rPr>
              <a:t>Seminar Topic name:</a:t>
            </a:r>
          </a:p>
        </p:txBody>
      </p:sp>
      <p:sp>
        <p:nvSpPr>
          <p:cNvPr id="10" name="TextBox 10"/>
          <p:cNvSpPr txBox="1"/>
          <p:nvPr/>
        </p:nvSpPr>
        <p:spPr>
          <a:xfrm>
            <a:off x="1790851" y="6972255"/>
            <a:ext cx="14706293" cy="372410"/>
          </a:xfrm>
          <a:prstGeom prst="rect">
            <a:avLst/>
          </a:prstGeom>
        </p:spPr>
        <p:txBody>
          <a:bodyPr lIns="0" tIns="0" rIns="0" bIns="0" rtlCol="0" anchor="t">
            <a:spAutoFit/>
          </a:bodyPr>
          <a:lstStyle/>
          <a:p>
            <a:pPr algn="ctr">
              <a:lnSpc>
                <a:spcPts val="2913"/>
              </a:lnSpc>
            </a:pPr>
            <a:r>
              <a:rPr lang="en-US" sz="2800" b="0" i="0" dirty="0">
                <a:solidFill>
                  <a:srgbClr val="374151"/>
                </a:solidFill>
                <a:effectLst/>
                <a:latin typeface="Söhne"/>
              </a:rPr>
              <a:t>Securing the Digital Realm: Countering Threats from AI-Generated Fake Images</a:t>
            </a:r>
            <a:endParaRPr lang="en-US" sz="2800" spc="33" dirty="0">
              <a:solidFill>
                <a:srgbClr val="000000"/>
              </a:solidFill>
              <a:latin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pic>
        <p:nvPicPr>
          <p:cNvPr id="7" name="Picture 6">
            <a:extLst>
              <a:ext uri="{FF2B5EF4-FFF2-40B4-BE49-F238E27FC236}">
                <a16:creationId xmlns:a16="http://schemas.microsoft.com/office/drawing/2014/main" id="{9E73EBF3-D886-58E0-EA97-FBE4D9BB96FF}"/>
              </a:ext>
            </a:extLst>
          </p:cNvPr>
          <p:cNvPicPr>
            <a:picLocks noChangeAspect="1"/>
          </p:cNvPicPr>
          <p:nvPr/>
        </p:nvPicPr>
        <p:blipFill>
          <a:blip r:embed="rId2"/>
          <a:stretch>
            <a:fillRect/>
          </a:stretch>
        </p:blipFill>
        <p:spPr>
          <a:xfrm>
            <a:off x="2047561" y="1333500"/>
            <a:ext cx="14192878" cy="7149796"/>
          </a:xfrm>
          <a:prstGeom prst="rect">
            <a:avLst/>
          </a:prstGeom>
        </p:spPr>
      </p:pic>
    </p:spTree>
    <p:extLst>
      <p:ext uri="{BB962C8B-B14F-4D97-AF65-F5344CB8AC3E}">
        <p14:creationId xmlns:p14="http://schemas.microsoft.com/office/powerpoint/2010/main" val="1544794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8" name="TextBox 7">
            <a:extLst>
              <a:ext uri="{FF2B5EF4-FFF2-40B4-BE49-F238E27FC236}">
                <a16:creationId xmlns:a16="http://schemas.microsoft.com/office/drawing/2014/main" id="{8ABBE431-6454-F37B-FF3B-C34752802FE7}"/>
              </a:ext>
            </a:extLst>
          </p:cNvPr>
          <p:cNvSpPr txBox="1"/>
          <p:nvPr/>
        </p:nvSpPr>
        <p:spPr>
          <a:xfrm>
            <a:off x="1285068" y="1959466"/>
            <a:ext cx="15649753" cy="7417415"/>
          </a:xfrm>
          <a:prstGeom prst="rect">
            <a:avLst/>
          </a:prstGeom>
          <a:noFill/>
        </p:spPr>
        <p:txBody>
          <a:bodyPr wrap="square">
            <a:spAutoFit/>
          </a:bodyPr>
          <a:lstStyle/>
          <a:p>
            <a:pPr algn="l">
              <a:buFont typeface="+mj-lt"/>
              <a:buAutoNum type="arabicPeriod"/>
            </a:pPr>
            <a:r>
              <a:rPr lang="en-US" sz="2800" b="1" i="0" dirty="0">
                <a:solidFill>
                  <a:srgbClr val="374151"/>
                </a:solidFill>
                <a:effectLst/>
                <a:latin typeface="Söhne"/>
              </a:rPr>
              <a:t>Dataset Collection and Preprocessing</a:t>
            </a:r>
            <a:r>
              <a:rPr lang="en-US" sz="2800" b="0" i="0" dirty="0">
                <a:solidFill>
                  <a:srgbClr val="374151"/>
                </a:solidFill>
                <a:effectLst/>
                <a:latin typeface="Söhne"/>
              </a:rPr>
              <a:t>:</a:t>
            </a:r>
          </a:p>
          <a:p>
            <a:pPr marL="742950" lvl="1" indent="-285750" algn="l">
              <a:buFont typeface="+mj-lt"/>
              <a:buAutoNum type="arabicPeriod"/>
            </a:pPr>
            <a:r>
              <a:rPr lang="en-US" sz="2800" b="0" i="0" dirty="0">
                <a:solidFill>
                  <a:srgbClr val="374151"/>
                </a:solidFill>
                <a:effectLst/>
                <a:latin typeface="Söhne"/>
              </a:rPr>
              <a:t>Assemble a diverse dataset containing both real and deepfake images/videos. This dataset should encompass various scenarios, lighting conditions, backgrounds, and facial expressions to ensure robust training.</a:t>
            </a:r>
          </a:p>
          <a:p>
            <a:pPr marL="742950" lvl="1" indent="-285750" algn="l">
              <a:buFont typeface="+mj-lt"/>
              <a:buAutoNum type="arabicPeriod"/>
            </a:pPr>
            <a:r>
              <a:rPr lang="en-US" sz="2800" b="0" i="0" dirty="0">
                <a:solidFill>
                  <a:srgbClr val="374151"/>
                </a:solidFill>
                <a:effectLst/>
                <a:latin typeface="Söhne"/>
              </a:rPr>
              <a:t>Preprocess the dataset to standardize formats, resolutions, and remove any artifacts or noise that may hinder training.</a:t>
            </a:r>
          </a:p>
          <a:p>
            <a:pPr algn="l">
              <a:buFont typeface="+mj-lt"/>
              <a:buAutoNum type="arabicPeriod"/>
            </a:pPr>
            <a:r>
              <a:rPr lang="en-US" sz="2800" b="1" i="0" dirty="0">
                <a:solidFill>
                  <a:srgbClr val="374151"/>
                </a:solidFill>
                <a:effectLst/>
                <a:latin typeface="Söhne"/>
              </a:rPr>
              <a:t>Training the GAN</a:t>
            </a:r>
            <a:r>
              <a:rPr lang="en-US" sz="2800" b="0" i="0" dirty="0">
                <a:solidFill>
                  <a:srgbClr val="374151"/>
                </a:solidFill>
                <a:effectLst/>
                <a:latin typeface="Söhne"/>
              </a:rPr>
              <a:t>:</a:t>
            </a:r>
          </a:p>
          <a:p>
            <a:pPr marL="742950" lvl="1" indent="-285750" algn="l">
              <a:buFont typeface="+mj-lt"/>
              <a:buAutoNum type="arabicPeriod"/>
            </a:pPr>
            <a:r>
              <a:rPr lang="en-US" sz="2800" b="0" i="0" dirty="0">
                <a:solidFill>
                  <a:srgbClr val="374151"/>
                </a:solidFill>
                <a:effectLst/>
                <a:latin typeface="Söhne"/>
              </a:rPr>
              <a:t>Choose a suitable GAN architecture (e.g., DCGAN, </a:t>
            </a:r>
            <a:r>
              <a:rPr lang="en-US" sz="2800" b="0" i="0" dirty="0" err="1">
                <a:solidFill>
                  <a:srgbClr val="374151"/>
                </a:solidFill>
                <a:effectLst/>
                <a:latin typeface="Söhne"/>
              </a:rPr>
              <a:t>StyleGAN</a:t>
            </a:r>
            <a:r>
              <a:rPr lang="en-US" sz="2800" b="0" i="0" dirty="0">
                <a:solidFill>
                  <a:srgbClr val="374151"/>
                </a:solidFill>
                <a:effectLst/>
                <a:latin typeface="Söhne"/>
              </a:rPr>
              <a:t>) and define the network parameters.</a:t>
            </a:r>
          </a:p>
          <a:p>
            <a:pPr marL="742950" lvl="1" indent="-285750" algn="l">
              <a:buFont typeface="+mj-lt"/>
              <a:buAutoNum type="arabicPeriod"/>
            </a:pPr>
            <a:r>
              <a:rPr lang="en-US" sz="2800" b="0" i="0" dirty="0">
                <a:solidFill>
                  <a:srgbClr val="374151"/>
                </a:solidFill>
                <a:effectLst/>
                <a:latin typeface="Söhne"/>
              </a:rPr>
              <a:t>Initialize the GAN with random weights and begin training. During training, the GAN learns to generate synthetic images that resemble real ones, while a discriminator network learns to distinguish between real and fake samples.</a:t>
            </a:r>
          </a:p>
          <a:p>
            <a:pPr marL="742950" lvl="1" indent="-285750" algn="l">
              <a:buFont typeface="+mj-lt"/>
              <a:buAutoNum type="arabicPeriod"/>
            </a:pPr>
            <a:r>
              <a:rPr lang="en-US" sz="2800" b="0" i="0" dirty="0">
                <a:solidFill>
                  <a:srgbClr val="374151"/>
                </a:solidFill>
                <a:effectLst/>
                <a:latin typeface="Söhne"/>
              </a:rPr>
              <a:t>Employ techniques like adversarial loss and content loss to guide the GAN towards producing realistic-looking images.</a:t>
            </a:r>
          </a:p>
          <a:p>
            <a:pPr algn="l">
              <a:buFont typeface="+mj-lt"/>
              <a:buAutoNum type="arabicPeriod"/>
            </a:pPr>
            <a:r>
              <a:rPr lang="en-US" sz="2800" b="1" i="0" dirty="0">
                <a:solidFill>
                  <a:srgbClr val="374151"/>
                </a:solidFill>
                <a:effectLst/>
                <a:latin typeface="Söhne"/>
              </a:rPr>
              <a:t>Adversarial Training</a:t>
            </a:r>
            <a:r>
              <a:rPr lang="en-US" sz="2800" b="0" i="0" dirty="0">
                <a:solidFill>
                  <a:srgbClr val="374151"/>
                </a:solidFill>
                <a:effectLst/>
                <a:latin typeface="Söhne"/>
              </a:rPr>
              <a:t>:</a:t>
            </a:r>
          </a:p>
          <a:p>
            <a:pPr marL="742950" lvl="1" indent="-285750" algn="l">
              <a:buFont typeface="+mj-lt"/>
              <a:buAutoNum type="arabicPeriod"/>
            </a:pPr>
            <a:r>
              <a:rPr lang="en-US" sz="2800" b="0" i="0" dirty="0">
                <a:solidFill>
                  <a:srgbClr val="374151"/>
                </a:solidFill>
                <a:effectLst/>
                <a:latin typeface="Söhne"/>
              </a:rPr>
              <a:t>Iteratively train the GAN and the discriminator in a back-and-forth manner. As the GAN becomes better at generating realistic deepfake content, the discriminator becomes more discerning.</a:t>
            </a:r>
          </a:p>
          <a:p>
            <a:endParaRPr lang="en-IN" sz="2800" dirty="0"/>
          </a:p>
        </p:txBody>
      </p:sp>
      <p:sp>
        <p:nvSpPr>
          <p:cNvPr id="9" name="TextBox 6">
            <a:extLst>
              <a:ext uri="{FF2B5EF4-FFF2-40B4-BE49-F238E27FC236}">
                <a16:creationId xmlns:a16="http://schemas.microsoft.com/office/drawing/2014/main" id="{32B24A3F-D99B-BD38-0C06-52594C4597C2}"/>
              </a:ext>
            </a:extLst>
          </p:cNvPr>
          <p:cNvSpPr txBox="1"/>
          <p:nvPr/>
        </p:nvSpPr>
        <p:spPr>
          <a:xfrm>
            <a:off x="1294109" y="845655"/>
            <a:ext cx="18713252" cy="749436"/>
          </a:xfrm>
          <a:prstGeom prst="rect">
            <a:avLst/>
          </a:prstGeom>
        </p:spPr>
        <p:txBody>
          <a:bodyPr wrap="square" lIns="0" tIns="0" rIns="0" bIns="0" rtlCol="0" anchor="t">
            <a:spAutoFit/>
          </a:bodyPr>
          <a:lstStyle/>
          <a:p>
            <a:pPr>
              <a:lnSpc>
                <a:spcPts val="6042"/>
              </a:lnSpc>
            </a:pPr>
            <a:r>
              <a:rPr lang="en-US" sz="4800" b="0" i="0" dirty="0">
                <a:effectLst/>
                <a:latin typeface="Poppins Bold" panose="00000800000000000000" charset="0"/>
                <a:cs typeface="Poppins Bold" panose="00000800000000000000" charset="0"/>
              </a:rPr>
              <a:t>Implementation using Deep Convolutional GAN</a:t>
            </a:r>
            <a:endParaRPr lang="en-US" sz="4800" b="1" dirty="0">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3468984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pic>
        <p:nvPicPr>
          <p:cNvPr id="10" name="Picture 9">
            <a:extLst>
              <a:ext uri="{FF2B5EF4-FFF2-40B4-BE49-F238E27FC236}">
                <a16:creationId xmlns:a16="http://schemas.microsoft.com/office/drawing/2014/main" id="{90C1A470-5758-48A5-B951-49CFEFB40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474" y="1790700"/>
            <a:ext cx="15184582" cy="6096000"/>
          </a:xfrm>
          <a:prstGeom prst="rect">
            <a:avLst/>
          </a:prstGeom>
        </p:spPr>
      </p:pic>
    </p:spTree>
    <p:extLst>
      <p:ext uri="{BB962C8B-B14F-4D97-AF65-F5344CB8AC3E}">
        <p14:creationId xmlns:p14="http://schemas.microsoft.com/office/powerpoint/2010/main" val="3791542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8" name="TextBox 7">
            <a:extLst>
              <a:ext uri="{FF2B5EF4-FFF2-40B4-BE49-F238E27FC236}">
                <a16:creationId xmlns:a16="http://schemas.microsoft.com/office/drawing/2014/main" id="{8ABBE431-6454-F37B-FF3B-C34752802FE7}"/>
              </a:ext>
            </a:extLst>
          </p:cNvPr>
          <p:cNvSpPr txBox="1"/>
          <p:nvPr/>
        </p:nvSpPr>
        <p:spPr>
          <a:xfrm>
            <a:off x="1312190" y="1886838"/>
            <a:ext cx="16137610" cy="7417415"/>
          </a:xfrm>
          <a:prstGeom prst="rect">
            <a:avLst/>
          </a:prstGeom>
          <a:noFill/>
        </p:spPr>
        <p:txBody>
          <a:bodyPr wrap="square">
            <a:spAutoFit/>
          </a:bodyPr>
          <a:lstStyle/>
          <a:p>
            <a:pPr algn="l"/>
            <a:r>
              <a:rPr lang="en-US" sz="2800" b="1" i="0" dirty="0">
                <a:solidFill>
                  <a:srgbClr val="374151"/>
                </a:solidFill>
                <a:effectLst/>
                <a:latin typeface="Söhne"/>
              </a:rPr>
              <a:t>Dataset Labeling and Partitioning</a:t>
            </a:r>
            <a:r>
              <a:rPr lang="en-US" sz="2800" b="0" i="0" dirty="0">
                <a:solidFill>
                  <a:srgbClr val="374151"/>
                </a:solidFill>
                <a:effectLst/>
                <a:latin typeface="Söhne"/>
              </a:rPr>
              <a:t>:</a:t>
            </a:r>
          </a:p>
          <a:p>
            <a:pPr algn="l">
              <a:buFont typeface="Arial" panose="020B0604020202020204" pitchFamily="34" charset="0"/>
              <a:buChar char="•"/>
            </a:pPr>
            <a:r>
              <a:rPr lang="en-US" sz="2800" b="0" i="0" dirty="0">
                <a:solidFill>
                  <a:srgbClr val="374151"/>
                </a:solidFill>
                <a:effectLst/>
                <a:latin typeface="Söhne"/>
              </a:rPr>
              <a:t>Label the dataset based on the source of the content (real or fake). This labeling is crucial for training the detection model.</a:t>
            </a:r>
          </a:p>
          <a:p>
            <a:pPr algn="l">
              <a:buFont typeface="Arial" panose="020B0604020202020204" pitchFamily="34" charset="0"/>
              <a:buChar char="•"/>
            </a:pPr>
            <a:r>
              <a:rPr lang="en-US" sz="2800" b="0" i="0" dirty="0">
                <a:solidFill>
                  <a:srgbClr val="374151"/>
                </a:solidFill>
                <a:effectLst/>
                <a:latin typeface="Söhne"/>
              </a:rPr>
              <a:t>Divide the dataset into training, validation, and test sets. The training set is used to train the detection model, the validation set helps fine-tune hyperparameters, and the test set assesses the model's generalization.</a:t>
            </a:r>
          </a:p>
          <a:p>
            <a:pPr algn="l"/>
            <a:endParaRPr lang="en-IN" sz="2800" dirty="0"/>
          </a:p>
          <a:p>
            <a:pPr algn="l"/>
            <a:r>
              <a:rPr lang="en-US" sz="2800" b="1" i="0" dirty="0">
                <a:solidFill>
                  <a:srgbClr val="374151"/>
                </a:solidFill>
                <a:effectLst/>
                <a:latin typeface="Söhne"/>
              </a:rPr>
              <a:t>Detection Model Training</a:t>
            </a:r>
            <a:r>
              <a:rPr lang="en-US" sz="2800" b="0" i="0" dirty="0">
                <a:solidFill>
                  <a:srgbClr val="374151"/>
                </a:solidFill>
                <a:effectLst/>
                <a:latin typeface="Söhne"/>
              </a:rPr>
              <a:t>:</a:t>
            </a:r>
          </a:p>
          <a:p>
            <a:pPr algn="l">
              <a:buFont typeface="Arial" panose="020B0604020202020204" pitchFamily="34" charset="0"/>
              <a:buChar char="•"/>
            </a:pPr>
            <a:r>
              <a:rPr lang="en-US" sz="2800" b="0" i="0" dirty="0">
                <a:solidFill>
                  <a:srgbClr val="374151"/>
                </a:solidFill>
                <a:effectLst/>
                <a:latin typeface="Söhne"/>
              </a:rPr>
              <a:t>Choose a deep learning model, often a Convolutional Neural Network (CNN), for detecting deepfake content.</a:t>
            </a:r>
          </a:p>
          <a:p>
            <a:pPr algn="l">
              <a:buFont typeface="Arial" panose="020B0604020202020204" pitchFamily="34" charset="0"/>
              <a:buChar char="•"/>
            </a:pPr>
            <a:r>
              <a:rPr lang="en-US" sz="2800" b="0" i="0" dirty="0">
                <a:solidFill>
                  <a:srgbClr val="374151"/>
                </a:solidFill>
                <a:effectLst/>
                <a:latin typeface="Söhne"/>
              </a:rPr>
              <a:t>Train the model using the labeled training data, where the input is an image or video frame, and the output is a binary classification (real or fake).</a:t>
            </a:r>
          </a:p>
          <a:p>
            <a:pPr algn="l">
              <a:buFont typeface="Arial" panose="020B0604020202020204" pitchFamily="34" charset="0"/>
              <a:buChar char="•"/>
            </a:pPr>
            <a:r>
              <a:rPr lang="en-US" sz="2800" b="0" i="0" dirty="0">
                <a:solidFill>
                  <a:srgbClr val="374151"/>
                </a:solidFill>
                <a:effectLst/>
                <a:latin typeface="Söhne"/>
              </a:rPr>
              <a:t>Fine-tune the model using the validation set, adjusting parameters and architectures as needed.</a:t>
            </a:r>
          </a:p>
          <a:p>
            <a:pPr algn="l"/>
            <a:r>
              <a:rPr lang="en-US" sz="2800" b="1" i="0" dirty="0">
                <a:solidFill>
                  <a:srgbClr val="374151"/>
                </a:solidFill>
                <a:effectLst/>
                <a:latin typeface="Söhne"/>
              </a:rPr>
              <a:t>Performance Evaluation</a:t>
            </a:r>
            <a:r>
              <a:rPr lang="en-US" sz="2800" b="0" i="0" dirty="0">
                <a:solidFill>
                  <a:srgbClr val="374151"/>
                </a:solidFill>
                <a:effectLst/>
                <a:latin typeface="Söhne"/>
              </a:rPr>
              <a:t>:</a:t>
            </a:r>
          </a:p>
          <a:p>
            <a:pPr algn="l">
              <a:buFont typeface="Arial" panose="020B0604020202020204" pitchFamily="34" charset="0"/>
              <a:buChar char="•"/>
            </a:pPr>
            <a:r>
              <a:rPr lang="en-US" sz="2800" b="0" i="0" dirty="0">
                <a:solidFill>
                  <a:srgbClr val="374151"/>
                </a:solidFill>
                <a:effectLst/>
                <a:latin typeface="Söhne"/>
              </a:rPr>
              <a:t>Use performance metrics such as accuracy, precision, recall, and F1-score to evaluate the detection model's effectiveness.</a:t>
            </a:r>
          </a:p>
          <a:p>
            <a:pPr algn="l">
              <a:buFont typeface="Arial" panose="020B0604020202020204" pitchFamily="34" charset="0"/>
              <a:buChar char="•"/>
            </a:pPr>
            <a:r>
              <a:rPr lang="en-US" sz="2800" b="0" i="0" dirty="0">
                <a:solidFill>
                  <a:srgbClr val="374151"/>
                </a:solidFill>
                <a:effectLst/>
                <a:latin typeface="Söhne"/>
              </a:rPr>
              <a:t>Conduct thorough testing on the independent test set to assess the model's generalization to new, unseen data.</a:t>
            </a:r>
          </a:p>
          <a:p>
            <a:endParaRPr lang="en-IN" sz="2800" dirty="0"/>
          </a:p>
        </p:txBody>
      </p:sp>
      <p:sp>
        <p:nvSpPr>
          <p:cNvPr id="9" name="TextBox 6">
            <a:extLst>
              <a:ext uri="{FF2B5EF4-FFF2-40B4-BE49-F238E27FC236}">
                <a16:creationId xmlns:a16="http://schemas.microsoft.com/office/drawing/2014/main" id="{32B24A3F-D99B-BD38-0C06-52594C4597C2}"/>
              </a:ext>
            </a:extLst>
          </p:cNvPr>
          <p:cNvSpPr txBox="1"/>
          <p:nvPr/>
        </p:nvSpPr>
        <p:spPr>
          <a:xfrm>
            <a:off x="1312190" y="877888"/>
            <a:ext cx="18713252" cy="749436"/>
          </a:xfrm>
          <a:prstGeom prst="rect">
            <a:avLst/>
          </a:prstGeom>
        </p:spPr>
        <p:txBody>
          <a:bodyPr wrap="square" lIns="0" tIns="0" rIns="0" bIns="0" rtlCol="0" anchor="t">
            <a:spAutoFit/>
          </a:bodyPr>
          <a:lstStyle/>
          <a:p>
            <a:pPr>
              <a:lnSpc>
                <a:spcPts val="6042"/>
              </a:lnSpc>
            </a:pPr>
            <a:r>
              <a:rPr lang="en-US" sz="4800" b="0" i="0" dirty="0">
                <a:effectLst/>
                <a:latin typeface="Poppins Bold" panose="00000800000000000000" charset="0"/>
                <a:cs typeface="Poppins Bold" panose="00000800000000000000" charset="0"/>
              </a:rPr>
              <a:t>Implementation using Deep Convolutional GAN</a:t>
            </a:r>
            <a:endParaRPr lang="en-US" sz="4800" b="1" dirty="0">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3707061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8" name="TextBox 7">
            <a:extLst>
              <a:ext uri="{FF2B5EF4-FFF2-40B4-BE49-F238E27FC236}">
                <a16:creationId xmlns:a16="http://schemas.microsoft.com/office/drawing/2014/main" id="{8ABBE431-6454-F37B-FF3B-C34752802FE7}"/>
              </a:ext>
            </a:extLst>
          </p:cNvPr>
          <p:cNvSpPr txBox="1"/>
          <p:nvPr/>
        </p:nvSpPr>
        <p:spPr>
          <a:xfrm>
            <a:off x="1312190" y="2184617"/>
            <a:ext cx="15649753" cy="3539430"/>
          </a:xfrm>
          <a:prstGeom prst="rect">
            <a:avLst/>
          </a:prstGeom>
          <a:noFill/>
        </p:spPr>
        <p:txBody>
          <a:bodyPr wrap="square">
            <a:spAutoFit/>
          </a:bodyPr>
          <a:lstStyle/>
          <a:p>
            <a:pPr algn="l"/>
            <a:r>
              <a:rPr lang="en-US" sz="2800" b="1" i="0" dirty="0">
                <a:solidFill>
                  <a:srgbClr val="374151"/>
                </a:solidFill>
                <a:effectLst/>
                <a:latin typeface="Söhne"/>
              </a:rPr>
              <a:t>Continuous Monitoring and Adaptation</a:t>
            </a:r>
            <a:r>
              <a:rPr lang="en-US" sz="2800" b="0" i="0" dirty="0">
                <a:solidFill>
                  <a:srgbClr val="374151"/>
                </a:solidFill>
                <a:effectLst/>
                <a:latin typeface="Söhne"/>
              </a:rPr>
              <a:t>:</a:t>
            </a:r>
          </a:p>
          <a:p>
            <a:pPr algn="l">
              <a:buFont typeface="Arial" panose="020B0604020202020204" pitchFamily="34" charset="0"/>
              <a:buChar char="•"/>
            </a:pPr>
            <a:r>
              <a:rPr lang="en-US" sz="2800" b="0" i="0" dirty="0">
                <a:solidFill>
                  <a:srgbClr val="374151"/>
                </a:solidFill>
                <a:effectLst/>
                <a:latin typeface="Söhne"/>
              </a:rPr>
              <a:t>Stay updated with the latest advancements in deepfake generation techniques. Regularly reevaluate and adapt the detection system to counter evolving threats.</a:t>
            </a:r>
          </a:p>
          <a:p>
            <a:endParaRPr lang="en-IN" sz="2800" dirty="0"/>
          </a:p>
          <a:p>
            <a:pPr algn="l"/>
            <a:r>
              <a:rPr lang="en-US" sz="2800" b="1" i="0" dirty="0">
                <a:solidFill>
                  <a:srgbClr val="374151"/>
                </a:solidFill>
                <a:effectLst/>
                <a:latin typeface="Söhne"/>
              </a:rPr>
              <a:t>Ethical Considerations and Legal Compliance</a:t>
            </a:r>
            <a:r>
              <a:rPr lang="en-US" sz="2800" b="0" i="0" dirty="0">
                <a:solidFill>
                  <a:srgbClr val="374151"/>
                </a:solidFill>
                <a:effectLst/>
                <a:latin typeface="Söhne"/>
              </a:rPr>
              <a:t>:</a:t>
            </a:r>
          </a:p>
          <a:p>
            <a:pPr algn="l">
              <a:buFont typeface="Arial" panose="020B0604020202020204" pitchFamily="34" charset="0"/>
              <a:buChar char="•"/>
            </a:pPr>
            <a:r>
              <a:rPr lang="en-US" sz="2800" b="0" i="0" dirty="0">
                <a:solidFill>
                  <a:srgbClr val="374151"/>
                </a:solidFill>
                <a:effectLst/>
                <a:latin typeface="Söhne"/>
              </a:rPr>
              <a:t>Ensure the responsible development and deployment of the technology. This includes respecting privacy rights and adhering to legal standards.</a:t>
            </a:r>
          </a:p>
          <a:p>
            <a:endParaRPr lang="en-IN" sz="2800" dirty="0"/>
          </a:p>
        </p:txBody>
      </p:sp>
      <p:sp>
        <p:nvSpPr>
          <p:cNvPr id="9" name="TextBox 6">
            <a:extLst>
              <a:ext uri="{FF2B5EF4-FFF2-40B4-BE49-F238E27FC236}">
                <a16:creationId xmlns:a16="http://schemas.microsoft.com/office/drawing/2014/main" id="{32B24A3F-D99B-BD38-0C06-52594C4597C2}"/>
              </a:ext>
            </a:extLst>
          </p:cNvPr>
          <p:cNvSpPr txBox="1"/>
          <p:nvPr/>
        </p:nvSpPr>
        <p:spPr>
          <a:xfrm>
            <a:off x="1312190" y="1016430"/>
            <a:ext cx="18713252" cy="749436"/>
          </a:xfrm>
          <a:prstGeom prst="rect">
            <a:avLst/>
          </a:prstGeom>
        </p:spPr>
        <p:txBody>
          <a:bodyPr wrap="square" lIns="0" tIns="0" rIns="0" bIns="0" rtlCol="0" anchor="t">
            <a:spAutoFit/>
          </a:bodyPr>
          <a:lstStyle/>
          <a:p>
            <a:pPr>
              <a:lnSpc>
                <a:spcPts val="6042"/>
              </a:lnSpc>
            </a:pPr>
            <a:r>
              <a:rPr lang="en-US" sz="4800" b="0" i="0" dirty="0">
                <a:effectLst/>
                <a:latin typeface="Poppins Bold" panose="00000800000000000000" charset="0"/>
                <a:cs typeface="Poppins Bold" panose="00000800000000000000" charset="0"/>
              </a:rPr>
              <a:t>Implementation using Deep Convolutional GAN</a:t>
            </a:r>
            <a:endParaRPr lang="en-US" sz="4800" b="1" dirty="0">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3555464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pic>
        <p:nvPicPr>
          <p:cNvPr id="7" name="Picture 6">
            <a:extLst>
              <a:ext uri="{FF2B5EF4-FFF2-40B4-BE49-F238E27FC236}">
                <a16:creationId xmlns:a16="http://schemas.microsoft.com/office/drawing/2014/main" id="{231DE847-3567-E313-351D-D674AFBB857E}"/>
              </a:ext>
            </a:extLst>
          </p:cNvPr>
          <p:cNvPicPr>
            <a:picLocks noChangeAspect="1"/>
          </p:cNvPicPr>
          <p:nvPr/>
        </p:nvPicPr>
        <p:blipFill>
          <a:blip r:embed="rId2"/>
          <a:stretch>
            <a:fillRect/>
          </a:stretch>
        </p:blipFill>
        <p:spPr>
          <a:xfrm>
            <a:off x="902380" y="1491325"/>
            <a:ext cx="16483239" cy="6275650"/>
          </a:xfrm>
          <a:prstGeom prst="rect">
            <a:avLst/>
          </a:prstGeom>
        </p:spPr>
      </p:pic>
    </p:spTree>
    <p:extLst>
      <p:ext uri="{BB962C8B-B14F-4D97-AF65-F5344CB8AC3E}">
        <p14:creationId xmlns:p14="http://schemas.microsoft.com/office/powerpoint/2010/main" val="708319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8" name="TextBox 7">
            <a:extLst>
              <a:ext uri="{FF2B5EF4-FFF2-40B4-BE49-F238E27FC236}">
                <a16:creationId xmlns:a16="http://schemas.microsoft.com/office/drawing/2014/main" id="{8ABBE431-6454-F37B-FF3B-C34752802FE7}"/>
              </a:ext>
            </a:extLst>
          </p:cNvPr>
          <p:cNvSpPr txBox="1"/>
          <p:nvPr/>
        </p:nvSpPr>
        <p:spPr>
          <a:xfrm>
            <a:off x="1323474" y="2400300"/>
            <a:ext cx="15649753" cy="6986528"/>
          </a:xfrm>
          <a:prstGeom prst="rect">
            <a:avLst/>
          </a:prstGeom>
          <a:noFill/>
        </p:spPr>
        <p:txBody>
          <a:bodyPr wrap="square">
            <a:spAutoFit/>
          </a:bodyPr>
          <a:lstStyle/>
          <a:p>
            <a:pPr algn="l">
              <a:buFont typeface="+mj-lt"/>
              <a:buAutoNum type="arabicPeriod"/>
            </a:pPr>
            <a:r>
              <a:rPr lang="en-US" sz="3200" b="1" i="0" dirty="0">
                <a:solidFill>
                  <a:srgbClr val="374151"/>
                </a:solidFill>
                <a:effectLst/>
                <a:latin typeface="Söhne"/>
              </a:rPr>
              <a:t>Social Media Platforms</a:t>
            </a:r>
            <a:r>
              <a:rPr lang="en-US" sz="3200" b="0" i="0" dirty="0">
                <a:solidFill>
                  <a:srgbClr val="374151"/>
                </a:solidFill>
                <a:effectLst/>
                <a:latin typeface="Söhne"/>
              </a:rPr>
              <a:t>: Social media platforms can use GAN-based detectors to automatically identify and flag deepfake content, helping to curb the spread of misinformation and protect user trust.</a:t>
            </a:r>
          </a:p>
          <a:p>
            <a:pPr algn="l">
              <a:buFont typeface="+mj-lt"/>
              <a:buAutoNum type="arabicPeriod"/>
            </a:pPr>
            <a:r>
              <a:rPr lang="en-US" sz="3200" b="1" i="0" dirty="0">
                <a:solidFill>
                  <a:srgbClr val="374151"/>
                </a:solidFill>
                <a:effectLst/>
                <a:latin typeface="Söhne"/>
              </a:rPr>
              <a:t>News and Journalism</a:t>
            </a:r>
            <a:r>
              <a:rPr lang="en-US" sz="3200" b="0" i="0" dirty="0">
                <a:solidFill>
                  <a:srgbClr val="374151"/>
                </a:solidFill>
                <a:effectLst/>
                <a:latin typeface="Söhne"/>
              </a:rPr>
              <a:t>: News organizations can utilize GAN-based detectors to verify the authenticity of images and videos before publishing, ensuring the dissemination of accurate information.</a:t>
            </a:r>
          </a:p>
          <a:p>
            <a:pPr algn="l">
              <a:buFont typeface="+mj-lt"/>
              <a:buAutoNum type="arabicPeriod"/>
            </a:pPr>
            <a:r>
              <a:rPr lang="en-US" sz="3200" b="1" i="0" dirty="0">
                <a:solidFill>
                  <a:srgbClr val="374151"/>
                </a:solidFill>
                <a:effectLst/>
                <a:latin typeface="Söhne"/>
              </a:rPr>
              <a:t>Forensic Analysis</a:t>
            </a:r>
            <a:r>
              <a:rPr lang="en-US" sz="3200" b="0" i="0" dirty="0">
                <a:solidFill>
                  <a:srgbClr val="374151"/>
                </a:solidFill>
                <a:effectLst/>
                <a:latin typeface="Söhne"/>
              </a:rPr>
              <a:t>: Law enforcement agencies can employ GAN-based detectors to assist in criminal investigations by identifying manipulated or forged evidence.</a:t>
            </a:r>
          </a:p>
          <a:p>
            <a:pPr algn="l">
              <a:buFont typeface="+mj-lt"/>
              <a:buAutoNum type="arabicPeriod"/>
            </a:pPr>
            <a:r>
              <a:rPr lang="en-US" sz="3200" b="1" i="0" dirty="0">
                <a:solidFill>
                  <a:srgbClr val="374151"/>
                </a:solidFill>
                <a:effectLst/>
                <a:latin typeface="Söhne"/>
              </a:rPr>
              <a:t>Entertainment Industry</a:t>
            </a:r>
            <a:r>
              <a:rPr lang="en-US" sz="3200" b="0" i="0" dirty="0">
                <a:solidFill>
                  <a:srgbClr val="374151"/>
                </a:solidFill>
                <a:effectLst/>
                <a:latin typeface="Söhne"/>
              </a:rPr>
              <a:t>: Film and television studios can use deepfake detection technology to prevent unauthorized use of actors' likenesses in fake scenes or videos.</a:t>
            </a:r>
          </a:p>
          <a:p>
            <a:pPr algn="l">
              <a:buFont typeface="+mj-lt"/>
              <a:buAutoNum type="arabicPeriod"/>
            </a:pPr>
            <a:r>
              <a:rPr lang="en-US" sz="3200" b="1" i="0" dirty="0">
                <a:solidFill>
                  <a:srgbClr val="374151"/>
                </a:solidFill>
                <a:effectLst/>
                <a:latin typeface="Söhne"/>
              </a:rPr>
              <a:t>Cybersecurity and Identity Verification</a:t>
            </a:r>
            <a:r>
              <a:rPr lang="en-US" sz="3200" b="0" i="0" dirty="0">
                <a:solidFill>
                  <a:srgbClr val="374151"/>
                </a:solidFill>
                <a:effectLst/>
                <a:latin typeface="Söhne"/>
              </a:rPr>
              <a:t>: GAN-based detectors can be employed in cybersecurity measures to identify fraudulent or manipulated images used for identity theft or impersonation.</a:t>
            </a:r>
          </a:p>
          <a:p>
            <a:endParaRPr lang="en-IN" sz="3200" dirty="0"/>
          </a:p>
        </p:txBody>
      </p:sp>
      <p:sp>
        <p:nvSpPr>
          <p:cNvPr id="9" name="TextBox 6">
            <a:extLst>
              <a:ext uri="{FF2B5EF4-FFF2-40B4-BE49-F238E27FC236}">
                <a16:creationId xmlns:a16="http://schemas.microsoft.com/office/drawing/2014/main" id="{32B24A3F-D99B-BD38-0C06-52594C4597C2}"/>
              </a:ext>
            </a:extLst>
          </p:cNvPr>
          <p:cNvSpPr txBox="1"/>
          <p:nvPr/>
        </p:nvSpPr>
        <p:spPr>
          <a:xfrm>
            <a:off x="1327348" y="1181100"/>
            <a:ext cx="18713252" cy="749436"/>
          </a:xfrm>
          <a:prstGeom prst="rect">
            <a:avLst/>
          </a:prstGeom>
        </p:spPr>
        <p:txBody>
          <a:bodyPr wrap="square" lIns="0" tIns="0" rIns="0" bIns="0" rtlCol="0" anchor="t">
            <a:spAutoFit/>
          </a:bodyPr>
          <a:lstStyle/>
          <a:p>
            <a:pPr>
              <a:lnSpc>
                <a:spcPts val="6042"/>
              </a:lnSpc>
            </a:pPr>
            <a:r>
              <a:rPr lang="en-US" sz="4800" b="1" dirty="0">
                <a:latin typeface="Poppins Bold" panose="00000800000000000000" charset="0"/>
                <a:cs typeface="Poppins Bold" panose="00000800000000000000" charset="0"/>
              </a:rPr>
              <a:t>Applications:</a:t>
            </a:r>
          </a:p>
        </p:txBody>
      </p:sp>
    </p:spTree>
    <p:extLst>
      <p:ext uri="{BB962C8B-B14F-4D97-AF65-F5344CB8AC3E}">
        <p14:creationId xmlns:p14="http://schemas.microsoft.com/office/powerpoint/2010/main" val="1113260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9" name="TextBox 6">
            <a:extLst>
              <a:ext uri="{FF2B5EF4-FFF2-40B4-BE49-F238E27FC236}">
                <a16:creationId xmlns:a16="http://schemas.microsoft.com/office/drawing/2014/main" id="{32B24A3F-D99B-BD38-0C06-52594C4597C2}"/>
              </a:ext>
            </a:extLst>
          </p:cNvPr>
          <p:cNvSpPr txBox="1"/>
          <p:nvPr/>
        </p:nvSpPr>
        <p:spPr>
          <a:xfrm>
            <a:off x="1327348" y="1181100"/>
            <a:ext cx="18713252" cy="749436"/>
          </a:xfrm>
          <a:prstGeom prst="rect">
            <a:avLst/>
          </a:prstGeom>
        </p:spPr>
        <p:txBody>
          <a:bodyPr wrap="square" lIns="0" tIns="0" rIns="0" bIns="0" rtlCol="0" anchor="t">
            <a:spAutoFit/>
          </a:bodyPr>
          <a:lstStyle/>
          <a:p>
            <a:pPr>
              <a:lnSpc>
                <a:spcPts val="6042"/>
              </a:lnSpc>
            </a:pPr>
            <a:r>
              <a:rPr lang="en-US" sz="4800" b="1" dirty="0">
                <a:latin typeface="Poppins Bold" panose="00000800000000000000" charset="0"/>
                <a:cs typeface="Poppins Bold" panose="00000800000000000000" charset="0"/>
              </a:rPr>
              <a:t>Advantages:</a:t>
            </a:r>
          </a:p>
        </p:txBody>
      </p:sp>
      <p:sp>
        <p:nvSpPr>
          <p:cNvPr id="15" name="TextBox 14">
            <a:extLst>
              <a:ext uri="{FF2B5EF4-FFF2-40B4-BE49-F238E27FC236}">
                <a16:creationId xmlns:a16="http://schemas.microsoft.com/office/drawing/2014/main" id="{16350C37-33F7-8459-C1B1-CC6E20097D7B}"/>
              </a:ext>
            </a:extLst>
          </p:cNvPr>
          <p:cNvSpPr txBox="1"/>
          <p:nvPr/>
        </p:nvSpPr>
        <p:spPr>
          <a:xfrm>
            <a:off x="1323474" y="2400300"/>
            <a:ext cx="15649753" cy="584775"/>
          </a:xfrm>
          <a:prstGeom prst="rect">
            <a:avLst/>
          </a:prstGeom>
          <a:noFill/>
        </p:spPr>
        <p:txBody>
          <a:bodyPr wrap="square">
            <a:spAutoFit/>
          </a:bodyPr>
          <a:lstStyle/>
          <a:p>
            <a:endParaRPr lang="en-IN" sz="3200" dirty="0"/>
          </a:p>
        </p:txBody>
      </p:sp>
      <p:sp>
        <p:nvSpPr>
          <p:cNvPr id="18" name="Rectangle 4">
            <a:extLst>
              <a:ext uri="{FF2B5EF4-FFF2-40B4-BE49-F238E27FC236}">
                <a16:creationId xmlns:a16="http://schemas.microsoft.com/office/drawing/2014/main" id="{AE1B2842-D6A0-27F5-005E-E922154DBD1E}"/>
              </a:ext>
            </a:extLst>
          </p:cNvPr>
          <p:cNvSpPr>
            <a:spLocks noChangeArrowheads="1"/>
          </p:cNvSpPr>
          <p:nvPr/>
        </p:nvSpPr>
        <p:spPr bwMode="auto">
          <a:xfrm>
            <a:off x="838199" y="2011868"/>
            <a:ext cx="15649753" cy="778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3200" b="1" i="0" u="none" strike="noStrike" cap="none" normalizeH="0" baseline="0" dirty="0">
                <a:ln>
                  <a:noFill/>
                </a:ln>
                <a:solidFill>
                  <a:schemeClr val="tx1"/>
                </a:solidFill>
                <a:effectLst/>
                <a:latin typeface="Arial" panose="020B0604020202020204" pitchFamily="34" charset="0"/>
              </a:rPr>
              <a:t>Adaptability</a:t>
            </a:r>
            <a:r>
              <a:rPr kumimoji="0" lang="en-US" altLang="en-US" sz="3200" b="0" i="0" u="none" strike="noStrike" cap="none" normalizeH="0" baseline="0" dirty="0">
                <a:ln>
                  <a:noFill/>
                </a:ln>
                <a:solidFill>
                  <a:schemeClr val="tx1"/>
                </a:solidFill>
                <a:effectLst/>
                <a:latin typeface="Arial" panose="020B0604020202020204" pitchFamily="34" charset="0"/>
              </a:rPr>
              <a:t>: GAN-based detectors can adapt to evolving deepfake techniques. As deepfake generation methods advance, GANs can be retrained to detect newer, more sophisticated fakes.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3200" b="1" i="0" u="none" strike="noStrike" cap="none" normalizeH="0" baseline="0" dirty="0">
                <a:ln>
                  <a:noFill/>
                </a:ln>
                <a:solidFill>
                  <a:schemeClr val="tx1"/>
                </a:solidFill>
                <a:effectLst/>
                <a:latin typeface="Arial" panose="020B0604020202020204" pitchFamily="34" charset="0"/>
              </a:rPr>
              <a:t>End-to-End Learning</a:t>
            </a:r>
            <a:r>
              <a:rPr kumimoji="0" lang="en-US" altLang="en-US" sz="3200" b="0" i="0" u="none" strike="noStrike" cap="none" normalizeH="0" baseline="0" dirty="0">
                <a:ln>
                  <a:noFill/>
                </a:ln>
                <a:solidFill>
                  <a:schemeClr val="tx1"/>
                </a:solidFill>
                <a:effectLst/>
                <a:latin typeface="Arial" panose="020B0604020202020204" pitchFamily="34" charset="0"/>
              </a:rPr>
              <a:t>: GAN-based detectors learn directly from the data, which can lead to more robust and accurate detection compared to traditional handcrafted feature-based methods.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3200" b="1" i="0" u="none" strike="noStrike" cap="none" normalizeH="0" baseline="0" dirty="0">
                <a:ln>
                  <a:noFill/>
                </a:ln>
                <a:solidFill>
                  <a:schemeClr val="tx1"/>
                </a:solidFill>
                <a:effectLst/>
                <a:latin typeface="Arial" panose="020B0604020202020204" pitchFamily="34" charset="0"/>
              </a:rPr>
              <a:t>Effectiveness with Limited Data</a:t>
            </a:r>
            <a:r>
              <a:rPr kumimoji="0" lang="en-US" altLang="en-US" sz="3200" b="0" i="0" u="none" strike="noStrike" cap="none" normalizeH="0" baseline="0" dirty="0">
                <a:ln>
                  <a:noFill/>
                </a:ln>
                <a:solidFill>
                  <a:schemeClr val="tx1"/>
                </a:solidFill>
                <a:effectLst/>
                <a:latin typeface="Arial" panose="020B0604020202020204" pitchFamily="34" charset="0"/>
              </a:rPr>
              <a:t>: GAN-based detectors can be effective even with limited training data. This is crucial, as deepfakes can vary widely in quality and style.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3200" b="1" i="0" u="none" strike="noStrike" cap="none" normalizeH="0" baseline="0" dirty="0">
                <a:ln>
                  <a:noFill/>
                </a:ln>
                <a:solidFill>
                  <a:schemeClr val="tx1"/>
                </a:solidFill>
                <a:effectLst/>
                <a:latin typeface="Arial" panose="020B0604020202020204" pitchFamily="34" charset="0"/>
              </a:rPr>
              <a:t>Generalization</a:t>
            </a:r>
            <a:r>
              <a:rPr kumimoji="0" lang="en-US" altLang="en-US" sz="3200" b="0" i="0" u="none" strike="noStrike" cap="none" normalizeH="0" baseline="0" dirty="0">
                <a:ln>
                  <a:noFill/>
                </a:ln>
                <a:solidFill>
                  <a:schemeClr val="tx1"/>
                </a:solidFill>
                <a:effectLst/>
                <a:latin typeface="Arial" panose="020B0604020202020204" pitchFamily="34" charset="0"/>
              </a:rPr>
              <a:t>: GAN-based detectors can generalize well to different types of deepfakes, including those not seen during training. This adaptability makes them suitable for real-world applications.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3200" b="1" i="0" u="none" strike="noStrike" cap="none" normalizeH="0" baseline="0" dirty="0">
                <a:ln>
                  <a:noFill/>
                </a:ln>
                <a:solidFill>
                  <a:schemeClr val="tx1"/>
                </a:solidFill>
                <a:effectLst/>
                <a:latin typeface="Arial" panose="020B0604020202020204" pitchFamily="34" charset="0"/>
              </a:rPr>
              <a:t>Real-time Processing</a:t>
            </a:r>
            <a:r>
              <a:rPr kumimoji="0" lang="en-US" altLang="en-US" sz="3200" b="0" i="0" u="none" strike="noStrike" cap="none" normalizeH="0" baseline="0" dirty="0">
                <a:ln>
                  <a:noFill/>
                </a:ln>
                <a:solidFill>
                  <a:schemeClr val="tx1"/>
                </a:solidFill>
                <a:effectLst/>
                <a:latin typeface="Arial" panose="020B0604020202020204" pitchFamily="34" charset="0"/>
              </a:rPr>
              <a:t>: Some GAN-based detectors are optimized for real-time processing, allowing for instantaneous deepfake detection in video streams.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2246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9" name="TextBox 6">
            <a:extLst>
              <a:ext uri="{FF2B5EF4-FFF2-40B4-BE49-F238E27FC236}">
                <a16:creationId xmlns:a16="http://schemas.microsoft.com/office/drawing/2014/main" id="{32B24A3F-D99B-BD38-0C06-52594C4597C2}"/>
              </a:ext>
            </a:extLst>
          </p:cNvPr>
          <p:cNvSpPr txBox="1"/>
          <p:nvPr/>
        </p:nvSpPr>
        <p:spPr>
          <a:xfrm>
            <a:off x="836907" y="836596"/>
            <a:ext cx="5640093" cy="749436"/>
          </a:xfrm>
          <a:prstGeom prst="rect">
            <a:avLst/>
          </a:prstGeom>
        </p:spPr>
        <p:txBody>
          <a:bodyPr wrap="square" lIns="0" tIns="0" rIns="0" bIns="0" rtlCol="0" anchor="t">
            <a:spAutoFit/>
          </a:bodyPr>
          <a:lstStyle/>
          <a:p>
            <a:pPr>
              <a:lnSpc>
                <a:spcPts val="6042"/>
              </a:lnSpc>
            </a:pPr>
            <a:r>
              <a:rPr lang="en-US" sz="4800" b="1" dirty="0" err="1">
                <a:latin typeface="Poppins Bold" panose="00000800000000000000" charset="0"/>
                <a:cs typeface="Poppins Bold" panose="00000800000000000000" charset="0"/>
              </a:rPr>
              <a:t>Disavantages</a:t>
            </a:r>
            <a:r>
              <a:rPr lang="en-US" sz="4800" b="1" dirty="0">
                <a:latin typeface="Poppins Bold" panose="00000800000000000000" charset="0"/>
                <a:cs typeface="Poppins Bold" panose="00000800000000000000" charset="0"/>
              </a:rPr>
              <a:t>:</a:t>
            </a:r>
          </a:p>
        </p:txBody>
      </p:sp>
      <p:sp>
        <p:nvSpPr>
          <p:cNvPr id="15" name="TextBox 14">
            <a:extLst>
              <a:ext uri="{FF2B5EF4-FFF2-40B4-BE49-F238E27FC236}">
                <a16:creationId xmlns:a16="http://schemas.microsoft.com/office/drawing/2014/main" id="{16350C37-33F7-8459-C1B1-CC6E20097D7B}"/>
              </a:ext>
            </a:extLst>
          </p:cNvPr>
          <p:cNvSpPr txBox="1"/>
          <p:nvPr/>
        </p:nvSpPr>
        <p:spPr>
          <a:xfrm>
            <a:off x="1323474" y="2400300"/>
            <a:ext cx="15649753" cy="584775"/>
          </a:xfrm>
          <a:prstGeom prst="rect">
            <a:avLst/>
          </a:prstGeom>
          <a:noFill/>
        </p:spPr>
        <p:txBody>
          <a:bodyPr wrap="square">
            <a:spAutoFit/>
          </a:bodyPr>
          <a:lstStyle/>
          <a:p>
            <a:endParaRPr lang="en-IN" sz="3200" dirty="0"/>
          </a:p>
        </p:txBody>
      </p:sp>
      <p:sp>
        <p:nvSpPr>
          <p:cNvPr id="18" name="Rectangle 4">
            <a:extLst>
              <a:ext uri="{FF2B5EF4-FFF2-40B4-BE49-F238E27FC236}">
                <a16:creationId xmlns:a16="http://schemas.microsoft.com/office/drawing/2014/main" id="{AE1B2842-D6A0-27F5-005E-E922154DBD1E}"/>
              </a:ext>
            </a:extLst>
          </p:cNvPr>
          <p:cNvSpPr>
            <a:spLocks noChangeArrowheads="1"/>
          </p:cNvSpPr>
          <p:nvPr/>
        </p:nvSpPr>
        <p:spPr bwMode="auto">
          <a:xfrm>
            <a:off x="838199" y="1704091"/>
            <a:ext cx="15649753" cy="840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600" b="1" i="0" u="none" strike="noStrike" cap="none" normalizeH="0" baseline="0" dirty="0">
                <a:ln>
                  <a:noFill/>
                </a:ln>
                <a:solidFill>
                  <a:schemeClr val="tx1"/>
                </a:solidFill>
                <a:effectLst/>
                <a:latin typeface="Arial" panose="020B0604020202020204" pitchFamily="34" charset="0"/>
              </a:rPr>
              <a:t>Adversarial Nature</a:t>
            </a:r>
            <a:r>
              <a:rPr kumimoji="0" lang="en-US" altLang="en-US" sz="2600" b="0" i="0" u="none" strike="noStrike" cap="none" normalizeH="0" baseline="0" dirty="0">
                <a:ln>
                  <a:noFill/>
                </a:ln>
                <a:solidFill>
                  <a:schemeClr val="tx1"/>
                </a:solidFill>
                <a:effectLst/>
                <a:latin typeface="Arial" panose="020B0604020202020204" pitchFamily="34" charset="0"/>
              </a:rPr>
              <a:t>: GANs are inherently adversarial, meaning that as deepfake generation techniques improve, so too must the detection methods. This creates an ongoing arms race between generators and detectors.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600" b="1" i="0" u="none" strike="noStrike" cap="none" normalizeH="0" baseline="0" dirty="0">
                <a:ln>
                  <a:noFill/>
                </a:ln>
                <a:solidFill>
                  <a:schemeClr val="tx1"/>
                </a:solidFill>
                <a:effectLst/>
                <a:latin typeface="Arial" panose="020B0604020202020204" pitchFamily="34" charset="0"/>
              </a:rPr>
              <a:t>Resource Intensive</a:t>
            </a:r>
            <a:r>
              <a:rPr kumimoji="0" lang="en-US" altLang="en-US" sz="2600" b="0" i="0" u="none" strike="noStrike" cap="none" normalizeH="0" baseline="0" dirty="0">
                <a:ln>
                  <a:noFill/>
                </a:ln>
                <a:solidFill>
                  <a:schemeClr val="tx1"/>
                </a:solidFill>
                <a:effectLst/>
                <a:latin typeface="Arial" panose="020B0604020202020204" pitchFamily="34" charset="0"/>
              </a:rPr>
              <a:t>: Training and running GAN-based detectors can be computationally expensive and time-consuming. This might limit their accessibility to smaller organizations or individuals.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600" b="1" i="0" u="none" strike="noStrike" cap="none" normalizeH="0" baseline="0" dirty="0">
                <a:ln>
                  <a:noFill/>
                </a:ln>
                <a:solidFill>
                  <a:schemeClr val="tx1"/>
                </a:solidFill>
                <a:effectLst/>
                <a:latin typeface="Arial" panose="020B0604020202020204" pitchFamily="34" charset="0"/>
              </a:rPr>
              <a:t>Limited Interpretability</a:t>
            </a:r>
            <a:r>
              <a:rPr kumimoji="0" lang="en-US" altLang="en-US" sz="2600" b="0" i="0" u="none" strike="noStrike" cap="none" normalizeH="0" baseline="0" dirty="0">
                <a:ln>
                  <a:noFill/>
                </a:ln>
                <a:solidFill>
                  <a:schemeClr val="tx1"/>
                </a:solidFill>
                <a:effectLst/>
                <a:latin typeface="Arial" panose="020B0604020202020204" pitchFamily="34" charset="0"/>
              </a:rPr>
              <a:t>: GAN-based detectors might not provide clear explanations for their decisions. This lack of interpretability can make it challenging to understand why a particular image or video was flagged as a deepfake.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600" b="1" i="0" u="none" strike="noStrike" cap="none" normalizeH="0" baseline="0" dirty="0">
                <a:ln>
                  <a:noFill/>
                </a:ln>
                <a:solidFill>
                  <a:schemeClr val="tx1"/>
                </a:solidFill>
                <a:effectLst/>
                <a:latin typeface="Arial" panose="020B0604020202020204" pitchFamily="34" charset="0"/>
              </a:rPr>
              <a:t>Potential False Positives/Negatives</a:t>
            </a:r>
            <a:r>
              <a:rPr kumimoji="0" lang="en-US" altLang="en-US" sz="2600" b="0" i="0" u="none" strike="noStrike" cap="none" normalizeH="0" baseline="0" dirty="0">
                <a:ln>
                  <a:noFill/>
                </a:ln>
                <a:solidFill>
                  <a:schemeClr val="tx1"/>
                </a:solidFill>
                <a:effectLst/>
                <a:latin typeface="Arial" panose="020B0604020202020204" pitchFamily="34" charset="0"/>
              </a:rPr>
              <a:t>: Like any machine learning model, GAN-based detectors can produce false positives (flagging authentic content as fake) and false negatives (failing to identify actual deepfakes). Achieving a balance is challenging.</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600" b="1" i="0" u="none" strike="noStrike" cap="none" normalizeH="0" baseline="0" dirty="0">
                <a:ln>
                  <a:noFill/>
                </a:ln>
                <a:solidFill>
                  <a:schemeClr val="tx1"/>
                </a:solidFill>
                <a:effectLst/>
                <a:latin typeface="Arial" panose="020B0604020202020204" pitchFamily="34" charset="0"/>
              </a:rPr>
              <a:t>Dependency on Training Data</a:t>
            </a:r>
            <a:r>
              <a:rPr kumimoji="0" lang="en-US" altLang="en-US" sz="2600" b="0" i="0" u="none" strike="noStrike" cap="none" normalizeH="0" baseline="0" dirty="0">
                <a:ln>
                  <a:noFill/>
                </a:ln>
                <a:solidFill>
                  <a:schemeClr val="tx1"/>
                </a:solidFill>
                <a:effectLst/>
                <a:latin typeface="Arial" panose="020B0604020202020204" pitchFamily="34" charset="0"/>
              </a:rPr>
              <a:t>: The effectiveness of GAN-based detectors heavily depends on the quality, diversity, and relevance of the training data. Biased or inadequate training data can lead to suboptimal results.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600" b="1" i="0" u="none" strike="noStrike" cap="none" normalizeH="0" baseline="0" dirty="0">
                <a:ln>
                  <a:noFill/>
                </a:ln>
                <a:solidFill>
                  <a:schemeClr val="tx1"/>
                </a:solidFill>
                <a:effectLst/>
                <a:latin typeface="Arial" panose="020B0604020202020204" pitchFamily="34" charset="0"/>
              </a:rPr>
              <a:t>Ethical Considerations</a:t>
            </a:r>
            <a:r>
              <a:rPr kumimoji="0" lang="en-US" altLang="en-US" sz="2600" b="0" i="0" u="none" strike="noStrike" cap="none" normalizeH="0" baseline="0" dirty="0">
                <a:ln>
                  <a:noFill/>
                </a:ln>
                <a:solidFill>
                  <a:schemeClr val="tx1"/>
                </a:solidFill>
                <a:effectLst/>
                <a:latin typeface="Arial" panose="020B0604020202020204" pitchFamily="34" charset="0"/>
              </a:rPr>
              <a:t>: Using GANs for deepfake detection raises ethical concerns about privacy and consent, especially if the detection is used in public spaces or for surveillance.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chemeClr val="tx1"/>
                </a:solidFill>
                <a:effectLst/>
                <a:latin typeface="Arial" panose="020B0604020202020204" pitchFamily="34" charset="0"/>
              </a:rPr>
              <a:t>In summary, GAN-based detectors offer a powerful tool for detecting deepfakes, but they come with their own set of challenges and considerations that must be carefully addressed in their development and deployment.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8686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8" name="TextBox 7">
            <a:extLst>
              <a:ext uri="{FF2B5EF4-FFF2-40B4-BE49-F238E27FC236}">
                <a16:creationId xmlns:a16="http://schemas.microsoft.com/office/drawing/2014/main" id="{9174BC24-39D3-0EE4-12EC-46380E126410}"/>
              </a:ext>
            </a:extLst>
          </p:cNvPr>
          <p:cNvSpPr txBox="1"/>
          <p:nvPr/>
        </p:nvSpPr>
        <p:spPr>
          <a:xfrm>
            <a:off x="1323474" y="2882917"/>
            <a:ext cx="14249400" cy="618630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3600" b="0" i="0" dirty="0">
                <a:solidFill>
                  <a:srgbClr val="374151"/>
                </a:solidFill>
                <a:effectLst/>
                <a:latin typeface="Söhne"/>
              </a:rPr>
              <a:t>Deepfakes involve creating fake images or videos using Generative Adversarial Networks (GANs). These advanced models can convincingly swap faces or even generate entirely new ones. They pose a significant threat, impacting various sectors, including security and privacy. To detect deepfakes, researchers have explored methods like </a:t>
            </a:r>
            <a:r>
              <a:rPr lang="en-US" sz="3600" b="0" i="0" dirty="0" err="1">
                <a:solidFill>
                  <a:srgbClr val="374151"/>
                </a:solidFill>
                <a:effectLst/>
                <a:latin typeface="Söhne"/>
              </a:rPr>
              <a:t>Haar</a:t>
            </a:r>
            <a:r>
              <a:rPr lang="en-US" sz="3600" b="0" i="0" dirty="0">
                <a:solidFill>
                  <a:srgbClr val="374151"/>
                </a:solidFill>
                <a:effectLst/>
                <a:latin typeface="Söhne"/>
              </a:rPr>
              <a:t> wavelet transforms and biological cues. Generative models like </a:t>
            </a:r>
            <a:r>
              <a:rPr lang="en-US" sz="3600" b="0" i="0" dirty="0" err="1">
                <a:solidFill>
                  <a:srgbClr val="374151"/>
                </a:solidFill>
                <a:effectLst/>
                <a:latin typeface="Söhne"/>
              </a:rPr>
              <a:t>StyleGAN</a:t>
            </a:r>
            <a:r>
              <a:rPr lang="en-US" sz="3600" b="0" i="0" dirty="0">
                <a:solidFill>
                  <a:srgbClr val="374151"/>
                </a:solidFill>
                <a:effectLst/>
                <a:latin typeface="Söhne"/>
              </a:rPr>
              <a:t> have made significant strides in generating realistic facial images. The quality of generated images is assessed using metrics like Inception Score (IS) and Fréchet Inception Distance (FID). While deepfakes present challenges, ongoing research is focused on improving detection methods and mitigating their potential harms.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1" name="TextBox 6">
            <a:extLst>
              <a:ext uri="{FF2B5EF4-FFF2-40B4-BE49-F238E27FC236}">
                <a16:creationId xmlns:a16="http://schemas.microsoft.com/office/drawing/2014/main" id="{61C29421-B595-1DC6-2097-43FBB6293425}"/>
              </a:ext>
            </a:extLst>
          </p:cNvPr>
          <p:cNvSpPr txBox="1"/>
          <p:nvPr/>
        </p:nvSpPr>
        <p:spPr>
          <a:xfrm>
            <a:off x="1524000" y="1638300"/>
            <a:ext cx="13306926" cy="781752"/>
          </a:xfrm>
          <a:prstGeom prst="rect">
            <a:avLst/>
          </a:prstGeom>
        </p:spPr>
        <p:txBody>
          <a:bodyPr wrap="square" lIns="0" tIns="0" rIns="0" bIns="0" rtlCol="0" anchor="t">
            <a:spAutoFit/>
          </a:bodyPr>
          <a:lstStyle/>
          <a:p>
            <a:pPr>
              <a:lnSpc>
                <a:spcPts val="6042"/>
              </a:lnSpc>
            </a:pPr>
            <a:r>
              <a:rPr lang="en-US" sz="5700" dirty="0">
                <a:solidFill>
                  <a:srgbClr val="000000"/>
                </a:solidFill>
                <a:latin typeface="Poppins Bold"/>
              </a:rPr>
              <a:t>Conclusion:</a:t>
            </a:r>
          </a:p>
        </p:txBody>
      </p:sp>
    </p:spTree>
    <p:extLst>
      <p:ext uri="{BB962C8B-B14F-4D97-AF65-F5344CB8AC3E}">
        <p14:creationId xmlns:p14="http://schemas.microsoft.com/office/powerpoint/2010/main" val="293704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80231" y="0"/>
            <a:ext cx="2107769" cy="10287000"/>
            <a:chOff x="0" y="0"/>
            <a:chExt cx="1069556" cy="1913890"/>
          </a:xfrm>
        </p:grpSpPr>
        <p:sp>
          <p:nvSpPr>
            <p:cNvPr id="3" name="Freeform 3"/>
            <p:cNvSpPr/>
            <p:nvPr/>
          </p:nvSpPr>
          <p:spPr>
            <a:xfrm>
              <a:off x="0" y="0"/>
              <a:ext cx="1069556" cy="1913890"/>
            </a:xfrm>
            <a:custGeom>
              <a:avLst/>
              <a:gdLst/>
              <a:ahLst/>
              <a:cxnLst/>
              <a:rect l="l" t="t" r="r" b="b"/>
              <a:pathLst>
                <a:path w="1069556" h="1913890">
                  <a:moveTo>
                    <a:pt x="0" y="0"/>
                  </a:moveTo>
                  <a:lnTo>
                    <a:pt x="1069556" y="0"/>
                  </a:lnTo>
                  <a:lnTo>
                    <a:pt x="1069556" y="1913890"/>
                  </a:lnTo>
                  <a:lnTo>
                    <a:pt x="0" y="1913890"/>
                  </a:lnTo>
                  <a:close/>
                </a:path>
              </a:pathLst>
            </a:custGeom>
            <a:solidFill>
              <a:srgbClr val="FFD372"/>
            </a:solidFill>
          </p:spPr>
          <p:txBody>
            <a:bodyPr/>
            <a:lstStyle/>
            <a:p>
              <a:endParaRPr lang="en-IN"/>
            </a:p>
          </p:txBody>
        </p:sp>
      </p:grpSp>
      <p:grpSp>
        <p:nvGrpSpPr>
          <p:cNvPr id="6" name="Group 6"/>
          <p:cNvGrpSpPr/>
          <p:nvPr/>
        </p:nvGrpSpPr>
        <p:grpSpPr>
          <a:xfrm>
            <a:off x="1028700" y="8287243"/>
            <a:ext cx="1562949" cy="417760"/>
            <a:chOff x="0" y="0"/>
            <a:chExt cx="570168" cy="152400"/>
          </a:xfrm>
        </p:grpSpPr>
        <p:sp>
          <p:nvSpPr>
            <p:cNvPr id="7" name="Freeform 7"/>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txBody>
            <a:bodyPr/>
            <a:lstStyle/>
            <a:p>
              <a:endParaRPr lang="en-IN"/>
            </a:p>
          </p:txBody>
        </p:sp>
      </p:grpSp>
      <p:sp>
        <p:nvSpPr>
          <p:cNvPr id="12" name="TextBox 12"/>
          <p:cNvSpPr txBox="1"/>
          <p:nvPr/>
        </p:nvSpPr>
        <p:spPr>
          <a:xfrm>
            <a:off x="1283573" y="2324100"/>
            <a:ext cx="13922500" cy="5360442"/>
          </a:xfrm>
          <a:prstGeom prst="rect">
            <a:avLst/>
          </a:prstGeom>
        </p:spPr>
        <p:txBody>
          <a:bodyPr wrap="square" lIns="0" tIns="0" rIns="0" bIns="0" rtlCol="0" anchor="t">
            <a:spAutoFit/>
          </a:bodyPr>
          <a:lstStyle/>
          <a:p>
            <a:pPr>
              <a:lnSpc>
                <a:spcPts val="3839"/>
              </a:lnSpc>
            </a:pPr>
            <a:r>
              <a:rPr lang="en-US" sz="3200" dirty="0"/>
              <a:t>Deepfake is related to the generation of fake photographs or videos consisting of face of a specific person which gets replaced with another person face utilizing convolutional neural networks especially Generative Adversarial Networks (GAN).</a:t>
            </a:r>
          </a:p>
          <a:p>
            <a:pPr>
              <a:lnSpc>
                <a:spcPts val="3839"/>
              </a:lnSpc>
            </a:pPr>
            <a:r>
              <a:rPr lang="en-US" sz="3200" dirty="0"/>
              <a:t>Recent social media controversies involving celebrities' faces being replaced in pornographic movies are a huge disgrace to one's character and create permanent harm to famous and even ordinary people’s identities that demand methods to detect Deepfake.</a:t>
            </a:r>
          </a:p>
          <a:p>
            <a:pPr>
              <a:lnSpc>
                <a:spcPts val="3839"/>
              </a:lnSpc>
            </a:pPr>
            <a:r>
              <a:rPr lang="en-US" sz="3200" dirty="0"/>
              <a:t>In addition to that, it is a great danger to the security of biometric information and rises to other counterfeiting and fraudulent activities . Many faces swapping software Face2Face[3], mobile Apps like Snapchat pre-trained generative adversarial networks can very easily implement </a:t>
            </a:r>
            <a:r>
              <a:rPr lang="en-US" sz="3200" dirty="0" err="1"/>
              <a:t>DeepFake</a:t>
            </a:r>
            <a:r>
              <a:rPr lang="en-US" sz="3200" dirty="0"/>
              <a:t>.</a:t>
            </a:r>
            <a:endParaRPr lang="en-US" sz="3200" dirty="0">
              <a:solidFill>
                <a:srgbClr val="000000"/>
              </a:solidFill>
              <a:latin typeface="Montserrat"/>
            </a:endParaRPr>
          </a:p>
        </p:txBody>
      </p:sp>
      <p:sp>
        <p:nvSpPr>
          <p:cNvPr id="13" name="TextBox 13"/>
          <p:cNvSpPr txBox="1"/>
          <p:nvPr/>
        </p:nvSpPr>
        <p:spPr>
          <a:xfrm>
            <a:off x="13914400" y="8928100"/>
            <a:ext cx="1986861" cy="330200"/>
          </a:xfrm>
          <a:prstGeom prst="rect">
            <a:avLst/>
          </a:prstGeom>
        </p:spPr>
        <p:txBody>
          <a:bodyPr lIns="0" tIns="0" rIns="0" bIns="0" rtlCol="0" anchor="t">
            <a:spAutoFit/>
          </a:bodyPr>
          <a:lstStyle/>
          <a:p>
            <a:pPr algn="r">
              <a:lnSpc>
                <a:spcPts val="2799"/>
              </a:lnSpc>
            </a:pPr>
            <a:r>
              <a:rPr lang="en-US" sz="1999" dirty="0">
                <a:solidFill>
                  <a:srgbClr val="000000"/>
                </a:solidFill>
                <a:latin typeface="Montserrat"/>
              </a:rPr>
              <a:t>Page 04 of 15</a:t>
            </a:r>
          </a:p>
        </p:txBody>
      </p:sp>
      <p:sp>
        <p:nvSpPr>
          <p:cNvPr id="14" name="TextBox 14"/>
          <p:cNvSpPr txBox="1"/>
          <p:nvPr/>
        </p:nvSpPr>
        <p:spPr>
          <a:xfrm>
            <a:off x="1283573" y="971445"/>
            <a:ext cx="8153400" cy="1221104"/>
          </a:xfrm>
          <a:prstGeom prst="rect">
            <a:avLst/>
          </a:prstGeom>
        </p:spPr>
        <p:txBody>
          <a:bodyPr wrap="square" lIns="0" tIns="0" rIns="0" bIns="0" rtlCol="0" anchor="t">
            <a:spAutoFit/>
          </a:bodyPr>
          <a:lstStyle/>
          <a:p>
            <a:pPr>
              <a:lnSpc>
                <a:spcPts val="9359"/>
              </a:lnSpc>
            </a:pPr>
            <a:r>
              <a:rPr lang="en-US" sz="8829" b="1" dirty="0">
                <a:solidFill>
                  <a:srgbClr val="F9C041"/>
                </a:solidFill>
                <a:latin typeface="Baguet Script" panose="00000500000000000000" pitchFamily="2" charset="0"/>
                <a:cs typeface="Poppins" panose="00000500000000000000" pitchFamily="2" charset="0"/>
              </a:rPr>
              <a:t>Introduction:</a:t>
            </a:r>
          </a:p>
        </p:txBody>
      </p:sp>
      <p:sp>
        <p:nvSpPr>
          <p:cNvPr id="15" name="Freeform 15"/>
          <p:cNvSpPr/>
          <p:nvPr/>
        </p:nvSpPr>
        <p:spPr>
          <a:xfrm>
            <a:off x="15360767" y="622083"/>
            <a:ext cx="1638928" cy="1069773"/>
          </a:xfrm>
          <a:custGeom>
            <a:avLst/>
            <a:gdLst/>
            <a:ahLst/>
            <a:cxnLst/>
            <a:rect l="l" t="t" r="r" b="b"/>
            <a:pathLst>
              <a:path w="1638928" h="1069773">
                <a:moveTo>
                  <a:pt x="0" y="0"/>
                </a:moveTo>
                <a:lnTo>
                  <a:pt x="1638928" y="0"/>
                </a:lnTo>
                <a:lnTo>
                  <a:pt x="1638928" y="1069774"/>
                </a:lnTo>
                <a:lnTo>
                  <a:pt x="0" y="1069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9155112"/>
            <a:ext cx="4077715" cy="330200"/>
          </a:xfrm>
          <a:prstGeom prst="rect">
            <a:avLst/>
          </a:prstGeom>
        </p:spPr>
        <p:txBody>
          <a:bodyPr lIns="0" tIns="0" rIns="0" bIns="0" rtlCol="0" anchor="t">
            <a:spAutoFit/>
          </a:bodyPr>
          <a:lstStyle/>
          <a:p>
            <a:pPr>
              <a:lnSpc>
                <a:spcPts val="2799"/>
              </a:lnSpc>
            </a:pPr>
            <a:r>
              <a:rPr lang="en-US" sz="1999">
                <a:solidFill>
                  <a:srgbClr val="000000"/>
                </a:solidFill>
                <a:latin typeface="Montserrat"/>
              </a:rPr>
              <a:t>www.reallygreatsite.com</a:t>
            </a:r>
          </a:p>
        </p:txBody>
      </p:sp>
      <p:sp>
        <p:nvSpPr>
          <p:cNvPr id="3" name="TextBox 3"/>
          <p:cNvSpPr txBox="1"/>
          <p:nvPr/>
        </p:nvSpPr>
        <p:spPr>
          <a:xfrm>
            <a:off x="15272439" y="91551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07 of 15</a:t>
            </a:r>
          </a:p>
        </p:txBody>
      </p:sp>
      <p:sp>
        <p:nvSpPr>
          <p:cNvPr id="27" name="TextBox 9">
            <a:extLst>
              <a:ext uri="{FF2B5EF4-FFF2-40B4-BE49-F238E27FC236}">
                <a16:creationId xmlns:a16="http://schemas.microsoft.com/office/drawing/2014/main" id="{6ABEE5EF-B3BD-434C-FA1F-A8C7B2C0CB2B}"/>
              </a:ext>
            </a:extLst>
          </p:cNvPr>
          <p:cNvSpPr txBox="1"/>
          <p:nvPr/>
        </p:nvSpPr>
        <p:spPr>
          <a:xfrm>
            <a:off x="4960932" y="758863"/>
            <a:ext cx="8366133" cy="1243738"/>
          </a:xfrm>
          <a:prstGeom prst="rect">
            <a:avLst/>
          </a:prstGeom>
        </p:spPr>
        <p:txBody>
          <a:bodyPr wrap="square" lIns="0" tIns="0" rIns="0" bIns="0" rtlCol="0" anchor="t">
            <a:spAutoFit/>
          </a:bodyPr>
          <a:lstStyle/>
          <a:p>
            <a:pPr algn="ctr">
              <a:lnSpc>
                <a:spcPts val="9359"/>
              </a:lnSpc>
            </a:pPr>
            <a:endParaRPr lang="en-US" sz="8829" dirty="0">
              <a:solidFill>
                <a:srgbClr val="F9C041"/>
              </a:solidFill>
              <a:latin typeface="Amsterdam Four Bold"/>
            </a:endParaRPr>
          </a:p>
        </p:txBody>
      </p:sp>
      <p:sp>
        <p:nvSpPr>
          <p:cNvPr id="32" name="TextBox 31">
            <a:extLst>
              <a:ext uri="{FF2B5EF4-FFF2-40B4-BE49-F238E27FC236}">
                <a16:creationId xmlns:a16="http://schemas.microsoft.com/office/drawing/2014/main" id="{5C0F35F1-2B73-AE57-4B21-5396B9D075CE}"/>
              </a:ext>
            </a:extLst>
          </p:cNvPr>
          <p:cNvSpPr txBox="1"/>
          <p:nvPr/>
        </p:nvSpPr>
        <p:spPr>
          <a:xfrm>
            <a:off x="2247898" y="2408312"/>
            <a:ext cx="13792200" cy="6494085"/>
          </a:xfrm>
          <a:prstGeom prst="rect">
            <a:avLst/>
          </a:prstGeom>
          <a:noFill/>
        </p:spPr>
        <p:txBody>
          <a:bodyPr wrap="square">
            <a:spAutoFit/>
          </a:bodyPr>
          <a:lstStyle/>
          <a:p>
            <a:pPr marL="457200" indent="-457200">
              <a:buFont typeface="Arial" panose="020B0604020202020204" pitchFamily="34" charset="0"/>
              <a:buChar char="•"/>
            </a:pPr>
            <a:r>
              <a:rPr lang="en-US" sz="3200" dirty="0"/>
              <a:t>[1] A GAN-Based Model of Deepfake Detection in Social </a:t>
            </a:r>
            <a:r>
              <a:rPr lang="en-US" sz="3200" dirty="0" err="1"/>
              <a:t>MediaPreeti</a:t>
            </a:r>
            <a:r>
              <a:rPr lang="en-US" sz="3200" dirty="0"/>
              <a:t>, Manoj Kumar , Hitesh Kumar Sharma.</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[2] Revealing and Classification of Deepfakes Video’s Images using a Customize Convolution Neural Network Model1877-0509 © 2023 The Authors. Published by Elsevier B.V.</a:t>
            </a:r>
          </a:p>
          <a:p>
            <a:pPr lvl="1"/>
            <a:endParaRPr lang="en-US" sz="3200" dirty="0"/>
          </a:p>
          <a:p>
            <a:pPr lvl="1"/>
            <a:r>
              <a:rPr lang="en-US" sz="3200" dirty="0"/>
              <a:t>[3] Deepfakes as a threat to a speaker and facial recognition: An overview of tools and attack vectors </a:t>
            </a:r>
          </a:p>
          <a:p>
            <a:pPr lvl="1"/>
            <a:endParaRPr lang="en-US" sz="3200" dirty="0"/>
          </a:p>
          <a:p>
            <a:pPr lvl="1"/>
            <a:r>
              <a:rPr lang="en-US" sz="3200" dirty="0"/>
              <a:t>[4] Machine learning based medical image deepfake detection: A comparative study.solaiyappan@chapman.edu (S. </a:t>
            </a:r>
            <a:r>
              <a:rPr lang="en-US" sz="3200" dirty="0" err="1"/>
              <a:t>Solaiyappan</a:t>
            </a:r>
            <a:r>
              <a:rPr lang="en-US" sz="3200" dirty="0"/>
              <a:t>), yuwen@chapman.edu (Y. Wen)</a:t>
            </a:r>
            <a:endParaRPr lang="en-IN" sz="3200" dirty="0"/>
          </a:p>
        </p:txBody>
      </p:sp>
      <p:sp>
        <p:nvSpPr>
          <p:cNvPr id="33" name="Teardrop 32">
            <a:extLst>
              <a:ext uri="{FF2B5EF4-FFF2-40B4-BE49-F238E27FC236}">
                <a16:creationId xmlns:a16="http://schemas.microsoft.com/office/drawing/2014/main" id="{C93085EA-E8A7-5003-2E98-78642BEB62F0}"/>
              </a:ext>
            </a:extLst>
          </p:cNvPr>
          <p:cNvSpPr/>
          <p:nvPr/>
        </p:nvSpPr>
        <p:spPr>
          <a:xfrm>
            <a:off x="15367677" y="-28968"/>
            <a:ext cx="2920323" cy="2819400"/>
          </a:xfrm>
          <a:prstGeom prst="teardrop">
            <a:avLst/>
          </a:prstGeom>
          <a:solidFill>
            <a:srgbClr val="F9C041"/>
          </a:solidFill>
          <a:ln>
            <a:solidFill>
              <a:srgbClr val="F9C04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4" name="Teardrop 33">
            <a:extLst>
              <a:ext uri="{FF2B5EF4-FFF2-40B4-BE49-F238E27FC236}">
                <a16:creationId xmlns:a16="http://schemas.microsoft.com/office/drawing/2014/main" id="{A4BD258F-0E05-4F08-BFC7-38C285AC4C84}"/>
              </a:ext>
            </a:extLst>
          </p:cNvPr>
          <p:cNvSpPr/>
          <p:nvPr/>
        </p:nvSpPr>
        <p:spPr>
          <a:xfrm>
            <a:off x="16669421" y="1623928"/>
            <a:ext cx="1624923" cy="1568768"/>
          </a:xfrm>
          <a:prstGeom prst="teardrop">
            <a:avLst/>
          </a:prstGeom>
          <a:ln>
            <a:solidFill>
              <a:srgbClr val="F9C04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 name="TextBox 6">
            <a:extLst>
              <a:ext uri="{FF2B5EF4-FFF2-40B4-BE49-F238E27FC236}">
                <a16:creationId xmlns:a16="http://schemas.microsoft.com/office/drawing/2014/main" id="{4EA820C7-C2A0-1696-40BF-AAEAE59C2C38}"/>
              </a:ext>
            </a:extLst>
          </p:cNvPr>
          <p:cNvSpPr txBox="1"/>
          <p:nvPr/>
        </p:nvSpPr>
        <p:spPr>
          <a:xfrm>
            <a:off x="2247898" y="1380732"/>
            <a:ext cx="13306926" cy="781752"/>
          </a:xfrm>
          <a:prstGeom prst="rect">
            <a:avLst/>
          </a:prstGeom>
        </p:spPr>
        <p:txBody>
          <a:bodyPr wrap="square" lIns="0" tIns="0" rIns="0" bIns="0" rtlCol="0" anchor="t">
            <a:spAutoFit/>
          </a:bodyPr>
          <a:lstStyle/>
          <a:p>
            <a:pPr>
              <a:lnSpc>
                <a:spcPts val="6042"/>
              </a:lnSpc>
            </a:pPr>
            <a:r>
              <a:rPr lang="en-US" sz="5700" dirty="0">
                <a:solidFill>
                  <a:srgbClr val="FFC000"/>
                </a:solidFill>
                <a:latin typeface="Poppins Bold"/>
              </a:rPr>
              <a:t>REFERENCES: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9155112"/>
            <a:ext cx="4077715" cy="330200"/>
          </a:xfrm>
          <a:prstGeom prst="rect">
            <a:avLst/>
          </a:prstGeom>
        </p:spPr>
        <p:txBody>
          <a:bodyPr lIns="0" tIns="0" rIns="0" bIns="0" rtlCol="0" anchor="t">
            <a:spAutoFit/>
          </a:bodyPr>
          <a:lstStyle/>
          <a:p>
            <a:pPr>
              <a:lnSpc>
                <a:spcPts val="2799"/>
              </a:lnSpc>
            </a:pPr>
            <a:r>
              <a:rPr lang="en-US" sz="1999">
                <a:solidFill>
                  <a:srgbClr val="000000"/>
                </a:solidFill>
                <a:latin typeface="Montserrat"/>
              </a:rPr>
              <a:t>www.reallygreatsite.com</a:t>
            </a:r>
          </a:p>
        </p:txBody>
      </p:sp>
      <p:sp>
        <p:nvSpPr>
          <p:cNvPr id="3" name="TextBox 3"/>
          <p:cNvSpPr txBox="1"/>
          <p:nvPr/>
        </p:nvSpPr>
        <p:spPr>
          <a:xfrm>
            <a:off x="15272439" y="91551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07 of 15</a:t>
            </a:r>
          </a:p>
        </p:txBody>
      </p:sp>
      <p:sp>
        <p:nvSpPr>
          <p:cNvPr id="27" name="TextBox 9">
            <a:extLst>
              <a:ext uri="{FF2B5EF4-FFF2-40B4-BE49-F238E27FC236}">
                <a16:creationId xmlns:a16="http://schemas.microsoft.com/office/drawing/2014/main" id="{6ABEE5EF-B3BD-434C-FA1F-A8C7B2C0CB2B}"/>
              </a:ext>
            </a:extLst>
          </p:cNvPr>
          <p:cNvSpPr txBox="1"/>
          <p:nvPr/>
        </p:nvSpPr>
        <p:spPr>
          <a:xfrm>
            <a:off x="4960932" y="758863"/>
            <a:ext cx="8366133" cy="1243738"/>
          </a:xfrm>
          <a:prstGeom prst="rect">
            <a:avLst/>
          </a:prstGeom>
        </p:spPr>
        <p:txBody>
          <a:bodyPr wrap="square" lIns="0" tIns="0" rIns="0" bIns="0" rtlCol="0" anchor="t">
            <a:spAutoFit/>
          </a:bodyPr>
          <a:lstStyle/>
          <a:p>
            <a:pPr algn="ctr">
              <a:lnSpc>
                <a:spcPts val="9359"/>
              </a:lnSpc>
            </a:pPr>
            <a:endParaRPr lang="en-US" sz="8829" dirty="0">
              <a:solidFill>
                <a:srgbClr val="F9C041"/>
              </a:solidFill>
              <a:latin typeface="Amsterdam Four Bold"/>
            </a:endParaRPr>
          </a:p>
        </p:txBody>
      </p:sp>
      <p:sp>
        <p:nvSpPr>
          <p:cNvPr id="32" name="TextBox 31">
            <a:extLst>
              <a:ext uri="{FF2B5EF4-FFF2-40B4-BE49-F238E27FC236}">
                <a16:creationId xmlns:a16="http://schemas.microsoft.com/office/drawing/2014/main" id="{5C0F35F1-2B73-AE57-4B21-5396B9D075CE}"/>
              </a:ext>
            </a:extLst>
          </p:cNvPr>
          <p:cNvSpPr txBox="1"/>
          <p:nvPr/>
        </p:nvSpPr>
        <p:spPr>
          <a:xfrm>
            <a:off x="2247898" y="2408312"/>
            <a:ext cx="13792200" cy="6986528"/>
          </a:xfrm>
          <a:prstGeom prst="rect">
            <a:avLst/>
          </a:prstGeom>
          <a:noFill/>
        </p:spPr>
        <p:txBody>
          <a:bodyPr wrap="square">
            <a:spAutoFit/>
          </a:bodyPr>
          <a:lstStyle/>
          <a:p>
            <a:pPr marL="457200" indent="-457200">
              <a:buFont typeface="Arial" panose="020B0604020202020204" pitchFamily="34" charset="0"/>
              <a:buChar char="•"/>
            </a:pPr>
            <a:r>
              <a:rPr lang="en-IN" sz="3200" dirty="0"/>
              <a:t>[5] DFT-MF: Enhanced deepfake detection using mouth movement and transfer </a:t>
            </a:r>
            <a:r>
              <a:rPr lang="en-IN" sz="3200" dirty="0" err="1"/>
              <a:t>learning.Journal</a:t>
            </a:r>
            <a:r>
              <a:rPr lang="en-IN" sz="3200" dirty="0"/>
              <a:t> Name (volume, issues , author):Ammar Elhassan ,Mohammad Al-</a:t>
            </a:r>
            <a:r>
              <a:rPr lang="en-IN" sz="3200" dirty="0" err="1"/>
              <a:t>Fawa'reh</a:t>
            </a:r>
            <a:r>
              <a:rPr lang="en-IN" sz="3200" dirty="0"/>
              <a:t> , Mousa </a:t>
            </a:r>
            <a:r>
              <a:rPr lang="en-IN" sz="3200" dirty="0" err="1"/>
              <a:t>Tayseer</a:t>
            </a:r>
            <a:r>
              <a:rPr lang="en-IN" sz="3200" dirty="0"/>
              <a:t> Jafar ,Mohammad </a:t>
            </a:r>
            <a:r>
              <a:rPr lang="en-IN" sz="3200" dirty="0" err="1"/>
              <a:t>Ababneh</a:t>
            </a:r>
            <a:r>
              <a:rPr lang="en-IN" sz="3200" dirty="0"/>
              <a:t> , </a:t>
            </a:r>
            <a:r>
              <a:rPr lang="en-IN" sz="3200" dirty="0" err="1"/>
              <a:t>Shifaa</a:t>
            </a:r>
            <a:r>
              <a:rPr lang="en-IN" sz="3200" dirty="0"/>
              <a:t> </a:t>
            </a:r>
            <a:r>
              <a:rPr lang="en-IN" sz="3200" dirty="0" err="1"/>
              <a:t>Tayseer</a:t>
            </a:r>
            <a:r>
              <a:rPr lang="en-IN" sz="3200" dirty="0"/>
              <a:t> Jafar </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[6] Providing detection strategies to improve human detection of deepfakes: An experimental study.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IN" sz="3200" dirty="0"/>
              <a:t>[7] The realness of fakes: Primary evidence of the effect of deepfake personas on user perceptions in a design </a:t>
            </a:r>
            <a:r>
              <a:rPr lang="en-IN" sz="3200" dirty="0" err="1"/>
              <a:t>task.Journal</a:t>
            </a:r>
            <a:r>
              <a:rPr lang="en-IN" sz="3200" dirty="0"/>
              <a:t> Name (volume, issues , author):</a:t>
            </a:r>
            <a:r>
              <a:rPr lang="en-IN" sz="3200" dirty="0" err="1"/>
              <a:t>Ilkka</a:t>
            </a:r>
            <a:r>
              <a:rPr lang="en-IN" sz="3200" dirty="0"/>
              <a:t> </a:t>
            </a:r>
            <a:r>
              <a:rPr lang="en-IN" sz="3200" dirty="0" err="1"/>
              <a:t>Kaate</a:t>
            </a:r>
            <a:r>
              <a:rPr lang="en-IN" sz="3200" dirty="0"/>
              <a:t> a, Joni </a:t>
            </a:r>
            <a:r>
              <a:rPr lang="en-IN" sz="3200" dirty="0" err="1"/>
              <a:t>Salminen</a:t>
            </a:r>
            <a:r>
              <a:rPr lang="en-IN" sz="3200" dirty="0"/>
              <a:t> , Joao Santos , Soon-</a:t>
            </a:r>
            <a:r>
              <a:rPr lang="en-IN" sz="3200" dirty="0" err="1"/>
              <a:t>Gyo</a:t>
            </a:r>
            <a:r>
              <a:rPr lang="en-IN" sz="3200" dirty="0"/>
              <a:t> Jung , Rami </a:t>
            </a:r>
            <a:r>
              <a:rPr lang="en-IN" sz="3200" dirty="0" err="1"/>
              <a:t>Olkkonen</a:t>
            </a:r>
            <a:r>
              <a:rPr lang="en-IN" sz="3200" dirty="0"/>
              <a:t> , Bernard Jansen </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[8] Watching the </a:t>
            </a:r>
            <a:r>
              <a:rPr lang="en-US" sz="3200" dirty="0" err="1"/>
              <a:t>BiG</a:t>
            </a:r>
            <a:r>
              <a:rPr lang="en-US" sz="3200" dirty="0"/>
              <a:t> artifacts: Exposing </a:t>
            </a:r>
            <a:r>
              <a:rPr lang="en-US" sz="3200" dirty="0" err="1"/>
              <a:t>DeepFake</a:t>
            </a:r>
            <a:r>
              <a:rPr lang="en-US" sz="3200" dirty="0"/>
              <a:t> videos via Bi-granularity artifacts.</a:t>
            </a:r>
          </a:p>
        </p:txBody>
      </p:sp>
      <p:sp>
        <p:nvSpPr>
          <p:cNvPr id="33" name="Teardrop 32">
            <a:extLst>
              <a:ext uri="{FF2B5EF4-FFF2-40B4-BE49-F238E27FC236}">
                <a16:creationId xmlns:a16="http://schemas.microsoft.com/office/drawing/2014/main" id="{C93085EA-E8A7-5003-2E98-78642BEB62F0}"/>
              </a:ext>
            </a:extLst>
          </p:cNvPr>
          <p:cNvSpPr/>
          <p:nvPr/>
        </p:nvSpPr>
        <p:spPr>
          <a:xfrm>
            <a:off x="15367677" y="-28968"/>
            <a:ext cx="2920323" cy="2819400"/>
          </a:xfrm>
          <a:prstGeom prst="teardrop">
            <a:avLst/>
          </a:prstGeom>
          <a:solidFill>
            <a:srgbClr val="F9C041"/>
          </a:solidFill>
          <a:ln>
            <a:solidFill>
              <a:srgbClr val="F9C04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4" name="Teardrop 33">
            <a:extLst>
              <a:ext uri="{FF2B5EF4-FFF2-40B4-BE49-F238E27FC236}">
                <a16:creationId xmlns:a16="http://schemas.microsoft.com/office/drawing/2014/main" id="{A4BD258F-0E05-4F08-BFC7-38C285AC4C84}"/>
              </a:ext>
            </a:extLst>
          </p:cNvPr>
          <p:cNvSpPr/>
          <p:nvPr/>
        </p:nvSpPr>
        <p:spPr>
          <a:xfrm>
            <a:off x="16669421" y="1623928"/>
            <a:ext cx="1624923" cy="1568768"/>
          </a:xfrm>
          <a:prstGeom prst="teardrop">
            <a:avLst/>
          </a:prstGeom>
          <a:ln>
            <a:solidFill>
              <a:srgbClr val="F9C04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 name="TextBox 6">
            <a:extLst>
              <a:ext uri="{FF2B5EF4-FFF2-40B4-BE49-F238E27FC236}">
                <a16:creationId xmlns:a16="http://schemas.microsoft.com/office/drawing/2014/main" id="{4EA820C7-C2A0-1696-40BF-AAEAE59C2C38}"/>
              </a:ext>
            </a:extLst>
          </p:cNvPr>
          <p:cNvSpPr txBox="1"/>
          <p:nvPr/>
        </p:nvSpPr>
        <p:spPr>
          <a:xfrm>
            <a:off x="2247898" y="1380732"/>
            <a:ext cx="13306926" cy="781752"/>
          </a:xfrm>
          <a:prstGeom prst="rect">
            <a:avLst/>
          </a:prstGeom>
        </p:spPr>
        <p:txBody>
          <a:bodyPr wrap="square" lIns="0" tIns="0" rIns="0" bIns="0" rtlCol="0" anchor="t">
            <a:spAutoFit/>
          </a:bodyPr>
          <a:lstStyle/>
          <a:p>
            <a:pPr>
              <a:lnSpc>
                <a:spcPts val="6042"/>
              </a:lnSpc>
            </a:pPr>
            <a:r>
              <a:rPr lang="en-US" sz="5700" dirty="0">
                <a:solidFill>
                  <a:srgbClr val="FFC000"/>
                </a:solidFill>
                <a:latin typeface="Poppins Bold"/>
              </a:rPr>
              <a:t>REFERENCES:</a:t>
            </a:r>
          </a:p>
        </p:txBody>
      </p:sp>
    </p:spTree>
    <p:extLst>
      <p:ext uri="{BB962C8B-B14F-4D97-AF65-F5344CB8AC3E}">
        <p14:creationId xmlns:p14="http://schemas.microsoft.com/office/powerpoint/2010/main" val="3949438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701236" cy="1913890"/>
          </a:xfrm>
        </p:grpSpPr>
        <p:sp>
          <p:nvSpPr>
            <p:cNvPr id="3" name="Freeform 3"/>
            <p:cNvSpPr/>
            <p:nvPr/>
          </p:nvSpPr>
          <p:spPr>
            <a:xfrm>
              <a:off x="0" y="0"/>
              <a:ext cx="1701235" cy="1913890"/>
            </a:xfrm>
            <a:custGeom>
              <a:avLst/>
              <a:gdLst/>
              <a:ahLst/>
              <a:cxnLst/>
              <a:rect l="l" t="t" r="r" b="b"/>
              <a:pathLst>
                <a:path w="1701235" h="1913890">
                  <a:moveTo>
                    <a:pt x="0" y="0"/>
                  </a:moveTo>
                  <a:lnTo>
                    <a:pt x="1701235" y="0"/>
                  </a:lnTo>
                  <a:lnTo>
                    <a:pt x="1701235" y="1913890"/>
                  </a:lnTo>
                  <a:lnTo>
                    <a:pt x="0" y="1913890"/>
                  </a:lnTo>
                  <a:close/>
                </a:path>
              </a:pathLst>
            </a:custGeom>
            <a:solidFill>
              <a:srgbClr val="FFF5E1">
                <a:alpha val="17647"/>
              </a:srgbClr>
            </a:solidFill>
          </p:spPr>
          <p:txBody>
            <a:bodyPr/>
            <a:lstStyle/>
            <a:p>
              <a:endParaRPr lang="en-IN"/>
            </a:p>
          </p:txBody>
        </p:sp>
      </p:grpSp>
      <p:sp>
        <p:nvSpPr>
          <p:cNvPr id="4" name="TextBox 4"/>
          <p:cNvSpPr txBox="1"/>
          <p:nvPr/>
        </p:nvSpPr>
        <p:spPr>
          <a:xfrm>
            <a:off x="1028700" y="9078912"/>
            <a:ext cx="4077715" cy="330200"/>
          </a:xfrm>
          <a:prstGeom prst="rect">
            <a:avLst/>
          </a:prstGeom>
        </p:spPr>
        <p:txBody>
          <a:bodyPr lIns="0" tIns="0" rIns="0" bIns="0" rtlCol="0" anchor="t">
            <a:spAutoFit/>
          </a:bodyPr>
          <a:lstStyle/>
          <a:p>
            <a:pPr>
              <a:lnSpc>
                <a:spcPts val="2799"/>
              </a:lnSpc>
            </a:pPr>
            <a:r>
              <a:rPr lang="en-US" sz="1999">
                <a:solidFill>
                  <a:srgbClr val="000000"/>
                </a:solidFill>
                <a:latin typeface="Montserrat"/>
              </a:rPr>
              <a:t>+123-456-7890</a:t>
            </a:r>
          </a:p>
        </p:txBody>
      </p:sp>
      <p:grpSp>
        <p:nvGrpSpPr>
          <p:cNvPr id="5" name="Group 5"/>
          <p:cNvGrpSpPr/>
          <p:nvPr/>
        </p:nvGrpSpPr>
        <p:grpSpPr>
          <a:xfrm>
            <a:off x="9144000" y="0"/>
            <a:ext cx="9144000" cy="10287000"/>
            <a:chOff x="0" y="0"/>
            <a:chExt cx="1701236" cy="1913890"/>
          </a:xfrm>
        </p:grpSpPr>
        <p:sp>
          <p:nvSpPr>
            <p:cNvPr id="6" name="Freeform 6"/>
            <p:cNvSpPr/>
            <p:nvPr/>
          </p:nvSpPr>
          <p:spPr>
            <a:xfrm>
              <a:off x="0" y="0"/>
              <a:ext cx="1701235" cy="1913890"/>
            </a:xfrm>
            <a:custGeom>
              <a:avLst/>
              <a:gdLst/>
              <a:ahLst/>
              <a:cxnLst/>
              <a:rect l="l" t="t" r="r" b="b"/>
              <a:pathLst>
                <a:path w="1701235" h="1913890">
                  <a:moveTo>
                    <a:pt x="0" y="0"/>
                  </a:moveTo>
                  <a:lnTo>
                    <a:pt x="1701235" y="0"/>
                  </a:lnTo>
                  <a:lnTo>
                    <a:pt x="1701235" y="1913890"/>
                  </a:lnTo>
                  <a:lnTo>
                    <a:pt x="0" y="1913890"/>
                  </a:lnTo>
                  <a:close/>
                </a:path>
              </a:pathLst>
            </a:custGeom>
            <a:solidFill>
              <a:srgbClr val="DDDDDD">
                <a:alpha val="17647"/>
              </a:srgbClr>
            </a:solidFill>
          </p:spPr>
          <p:txBody>
            <a:bodyPr/>
            <a:lstStyle/>
            <a:p>
              <a:endParaRPr lang="en-IN"/>
            </a:p>
          </p:txBody>
        </p:sp>
      </p:grpSp>
      <p:grpSp>
        <p:nvGrpSpPr>
          <p:cNvPr id="7" name="Group 7"/>
          <p:cNvGrpSpPr/>
          <p:nvPr/>
        </p:nvGrpSpPr>
        <p:grpSpPr>
          <a:xfrm>
            <a:off x="1028700" y="1028700"/>
            <a:ext cx="16230600" cy="7599101"/>
            <a:chOff x="0" y="0"/>
            <a:chExt cx="19872376" cy="9304166"/>
          </a:xfrm>
        </p:grpSpPr>
        <p:sp>
          <p:nvSpPr>
            <p:cNvPr id="8" name="Freeform 8"/>
            <p:cNvSpPr/>
            <p:nvPr/>
          </p:nvSpPr>
          <p:spPr>
            <a:xfrm>
              <a:off x="0" y="0"/>
              <a:ext cx="19872376" cy="9304166"/>
            </a:xfrm>
            <a:custGeom>
              <a:avLst/>
              <a:gdLst/>
              <a:ahLst/>
              <a:cxnLst/>
              <a:rect l="l" t="t" r="r" b="b"/>
              <a:pathLst>
                <a:path w="19872376" h="930416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F9C041"/>
            </a:solidFill>
          </p:spPr>
          <p:txBody>
            <a:bodyPr/>
            <a:lstStyle/>
            <a:p>
              <a:endParaRPr lang="en-IN"/>
            </a:p>
          </p:txBody>
        </p:sp>
      </p:grpSp>
      <p:sp>
        <p:nvSpPr>
          <p:cNvPr id="10" name="TextBox 10"/>
          <p:cNvSpPr txBox="1"/>
          <p:nvPr/>
        </p:nvSpPr>
        <p:spPr>
          <a:xfrm>
            <a:off x="13181585" y="9078912"/>
            <a:ext cx="4077715" cy="330200"/>
          </a:xfrm>
          <a:prstGeom prst="rect">
            <a:avLst/>
          </a:prstGeom>
        </p:spPr>
        <p:txBody>
          <a:bodyPr lIns="0" tIns="0" rIns="0" bIns="0" rtlCol="0" anchor="t">
            <a:spAutoFit/>
          </a:bodyPr>
          <a:lstStyle/>
          <a:p>
            <a:pPr algn="r">
              <a:lnSpc>
                <a:spcPts val="2799"/>
              </a:lnSpc>
            </a:pPr>
            <a:r>
              <a:rPr lang="en-US" sz="1999" dirty="0">
                <a:solidFill>
                  <a:srgbClr val="000000"/>
                </a:solidFill>
                <a:latin typeface="Montserrat"/>
              </a:rPr>
              <a:t>www.reallygreatsite.com</a:t>
            </a:r>
          </a:p>
        </p:txBody>
      </p:sp>
      <p:sp>
        <p:nvSpPr>
          <p:cNvPr id="11" name="TextBox 11"/>
          <p:cNvSpPr txBox="1"/>
          <p:nvPr/>
        </p:nvSpPr>
        <p:spPr>
          <a:xfrm>
            <a:off x="3340490" y="3924300"/>
            <a:ext cx="11607015" cy="1308050"/>
          </a:xfrm>
          <a:prstGeom prst="rect">
            <a:avLst/>
          </a:prstGeom>
        </p:spPr>
        <p:txBody>
          <a:bodyPr lIns="0" tIns="0" rIns="0" bIns="0" rtlCol="0" anchor="t">
            <a:spAutoFit/>
          </a:bodyPr>
          <a:lstStyle/>
          <a:p>
            <a:pPr algn="ctr">
              <a:lnSpc>
                <a:spcPts val="10162"/>
              </a:lnSpc>
            </a:pPr>
            <a:r>
              <a:rPr lang="en-US" sz="9323" dirty="0">
                <a:solidFill>
                  <a:srgbClr val="494949"/>
                </a:solidFill>
                <a:latin typeface="League Spartan Bold"/>
              </a:rPr>
              <a:t>Thank You</a:t>
            </a:r>
          </a:p>
        </p:txBody>
      </p:sp>
      <p:sp>
        <p:nvSpPr>
          <p:cNvPr id="13" name="Freeform 13"/>
          <p:cNvSpPr/>
          <p:nvPr/>
        </p:nvSpPr>
        <p:spPr>
          <a:xfrm>
            <a:off x="8252471" y="7363459"/>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p:cNvSpPr/>
          <p:nvPr/>
        </p:nvSpPr>
        <p:spPr>
          <a:xfrm>
            <a:off x="8252471" y="1971064"/>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9228" y="0"/>
            <a:ext cx="5748772" cy="10287000"/>
            <a:chOff x="0" y="0"/>
            <a:chExt cx="1069556" cy="1913890"/>
          </a:xfrm>
        </p:grpSpPr>
        <p:sp>
          <p:nvSpPr>
            <p:cNvPr id="3" name="Freeform 3"/>
            <p:cNvSpPr/>
            <p:nvPr/>
          </p:nvSpPr>
          <p:spPr>
            <a:xfrm>
              <a:off x="0" y="0"/>
              <a:ext cx="1069556" cy="1913890"/>
            </a:xfrm>
            <a:custGeom>
              <a:avLst/>
              <a:gdLst/>
              <a:ahLst/>
              <a:cxnLst/>
              <a:rect l="l" t="t" r="r" b="b"/>
              <a:pathLst>
                <a:path w="1069556" h="1913890">
                  <a:moveTo>
                    <a:pt x="0" y="0"/>
                  </a:moveTo>
                  <a:lnTo>
                    <a:pt x="1069556" y="0"/>
                  </a:lnTo>
                  <a:lnTo>
                    <a:pt x="1069556" y="1913890"/>
                  </a:lnTo>
                  <a:lnTo>
                    <a:pt x="0" y="1913890"/>
                  </a:lnTo>
                  <a:close/>
                </a:path>
              </a:pathLst>
            </a:custGeom>
            <a:solidFill>
              <a:srgbClr val="FFD372"/>
            </a:solidFill>
          </p:spPr>
          <p:txBody>
            <a:bodyPr/>
            <a:lstStyle/>
            <a:p>
              <a:endParaRPr lang="en-IN"/>
            </a:p>
          </p:txBody>
        </p:sp>
      </p:grpSp>
      <p:grpSp>
        <p:nvGrpSpPr>
          <p:cNvPr id="4" name="Group 4"/>
          <p:cNvGrpSpPr/>
          <p:nvPr/>
        </p:nvGrpSpPr>
        <p:grpSpPr>
          <a:xfrm>
            <a:off x="1028700" y="1028700"/>
            <a:ext cx="1562949" cy="417760"/>
            <a:chOff x="0" y="0"/>
            <a:chExt cx="570168" cy="152400"/>
          </a:xfrm>
        </p:grpSpPr>
        <p:sp>
          <p:nvSpPr>
            <p:cNvPr id="5" name="Freeform 5"/>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txBody>
            <a:bodyPr/>
            <a:lstStyle/>
            <a:p>
              <a:endParaRPr lang="en-IN"/>
            </a:p>
          </p:txBody>
        </p:sp>
      </p:grpSp>
      <p:grpSp>
        <p:nvGrpSpPr>
          <p:cNvPr id="6" name="Group 6"/>
          <p:cNvGrpSpPr/>
          <p:nvPr/>
        </p:nvGrpSpPr>
        <p:grpSpPr>
          <a:xfrm>
            <a:off x="9294314" y="7808793"/>
            <a:ext cx="2322902" cy="620888"/>
            <a:chOff x="0" y="0"/>
            <a:chExt cx="570168" cy="152400"/>
          </a:xfrm>
        </p:grpSpPr>
        <p:sp>
          <p:nvSpPr>
            <p:cNvPr id="7" name="Freeform 7"/>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txBody>
            <a:bodyPr/>
            <a:lstStyle/>
            <a:p>
              <a:endParaRPr lang="en-IN"/>
            </a:p>
          </p:txBody>
        </p:sp>
      </p:grpSp>
      <p:sp>
        <p:nvSpPr>
          <p:cNvPr id="13" name="TextBox 13"/>
          <p:cNvSpPr txBox="1"/>
          <p:nvPr/>
        </p:nvSpPr>
        <p:spPr>
          <a:xfrm>
            <a:off x="1028700" y="3543300"/>
            <a:ext cx="10588516" cy="2864823"/>
          </a:xfrm>
          <a:prstGeom prst="rect">
            <a:avLst/>
          </a:prstGeom>
        </p:spPr>
        <p:txBody>
          <a:bodyPr lIns="0" tIns="0" rIns="0" bIns="0" rtlCol="0" anchor="t">
            <a:spAutoFit/>
          </a:bodyPr>
          <a:lstStyle/>
          <a:p>
            <a:pPr>
              <a:lnSpc>
                <a:spcPts val="10883"/>
              </a:lnSpc>
            </a:pPr>
            <a:r>
              <a:rPr lang="en-US" sz="10883" b="1" dirty="0">
                <a:latin typeface="Poppins" panose="00000500000000000000" pitchFamily="2" charset="0"/>
                <a:cs typeface="Poppins" panose="00000500000000000000" pitchFamily="2" charset="0"/>
              </a:rPr>
              <a:t>LITERATURE SURVEY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68933" y="0"/>
            <a:ext cx="5748772" cy="10303144"/>
            <a:chOff x="0" y="0"/>
            <a:chExt cx="1069556" cy="2005512"/>
          </a:xfrm>
        </p:grpSpPr>
        <p:sp>
          <p:nvSpPr>
            <p:cNvPr id="3" name="Freeform 3"/>
            <p:cNvSpPr/>
            <p:nvPr/>
          </p:nvSpPr>
          <p:spPr>
            <a:xfrm>
              <a:off x="0" y="0"/>
              <a:ext cx="1069556" cy="2005512"/>
            </a:xfrm>
            <a:custGeom>
              <a:avLst/>
              <a:gdLst/>
              <a:ahLst/>
              <a:cxnLst/>
              <a:rect l="l" t="t" r="r" b="b"/>
              <a:pathLst>
                <a:path w="1069556" h="2005512">
                  <a:moveTo>
                    <a:pt x="0" y="0"/>
                  </a:moveTo>
                  <a:lnTo>
                    <a:pt x="1069556" y="0"/>
                  </a:lnTo>
                  <a:lnTo>
                    <a:pt x="1069556" y="2005512"/>
                  </a:lnTo>
                  <a:lnTo>
                    <a:pt x="0" y="2005512"/>
                  </a:lnTo>
                  <a:close/>
                </a:path>
              </a:pathLst>
            </a:custGeom>
            <a:solidFill>
              <a:srgbClr val="FFD372"/>
            </a:solidFill>
          </p:spPr>
          <p:txBody>
            <a:bodyPr/>
            <a:lstStyle/>
            <a:p>
              <a:endParaRPr lang="en-IN"/>
            </a:p>
          </p:txBody>
        </p:sp>
      </p:grpSp>
      <p:sp>
        <p:nvSpPr>
          <p:cNvPr id="4" name="TextBox 4"/>
          <p:cNvSpPr txBox="1"/>
          <p:nvPr/>
        </p:nvSpPr>
        <p:spPr>
          <a:xfrm>
            <a:off x="1028700" y="8928100"/>
            <a:ext cx="4077715" cy="330200"/>
          </a:xfrm>
          <a:prstGeom prst="rect">
            <a:avLst/>
          </a:prstGeom>
        </p:spPr>
        <p:txBody>
          <a:bodyPr lIns="0" tIns="0" rIns="0" bIns="0" rtlCol="0" anchor="t">
            <a:spAutoFit/>
          </a:bodyPr>
          <a:lstStyle/>
          <a:p>
            <a:pPr>
              <a:lnSpc>
                <a:spcPts val="2799"/>
              </a:lnSpc>
            </a:pPr>
            <a:r>
              <a:rPr lang="en-US" sz="1999">
                <a:solidFill>
                  <a:srgbClr val="000000"/>
                </a:solidFill>
                <a:latin typeface="Montserrat"/>
              </a:rPr>
              <a:t>www.reallygreatsite.com</a:t>
            </a:r>
          </a:p>
        </p:txBody>
      </p:sp>
      <p:sp>
        <p:nvSpPr>
          <p:cNvPr id="5" name="TextBox 5"/>
          <p:cNvSpPr txBox="1"/>
          <p:nvPr/>
        </p:nvSpPr>
        <p:spPr>
          <a:xfrm>
            <a:off x="15272439" y="8928100"/>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06 of 15</a:t>
            </a:r>
          </a:p>
        </p:txBody>
      </p:sp>
      <p:pic>
        <p:nvPicPr>
          <p:cNvPr id="16" name="Picture 15">
            <a:extLst>
              <a:ext uri="{FF2B5EF4-FFF2-40B4-BE49-F238E27FC236}">
                <a16:creationId xmlns:a16="http://schemas.microsoft.com/office/drawing/2014/main" id="{057306A4-2300-1C3A-2FFB-A652F45574F8}"/>
              </a:ext>
            </a:extLst>
          </p:cNvPr>
          <p:cNvPicPr>
            <a:picLocks noChangeAspect="1"/>
          </p:cNvPicPr>
          <p:nvPr/>
        </p:nvPicPr>
        <p:blipFill>
          <a:blip r:embed="rId3"/>
          <a:stretch>
            <a:fillRect/>
          </a:stretch>
        </p:blipFill>
        <p:spPr>
          <a:xfrm>
            <a:off x="1981200" y="1028700"/>
            <a:ext cx="14325600" cy="75817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272439" y="8928100"/>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08 of 15</a:t>
            </a:r>
          </a:p>
        </p:txBody>
      </p:sp>
      <p:grpSp>
        <p:nvGrpSpPr>
          <p:cNvPr id="8" name="Group 8"/>
          <p:cNvGrpSpPr/>
          <p:nvPr/>
        </p:nvGrpSpPr>
        <p:grpSpPr>
          <a:xfrm>
            <a:off x="12539228" y="0"/>
            <a:ext cx="5748772" cy="10287000"/>
            <a:chOff x="0" y="0"/>
            <a:chExt cx="1069556" cy="2058958"/>
          </a:xfrm>
        </p:grpSpPr>
        <p:sp>
          <p:nvSpPr>
            <p:cNvPr id="9" name="Freeform 9"/>
            <p:cNvSpPr/>
            <p:nvPr/>
          </p:nvSpPr>
          <p:spPr>
            <a:xfrm>
              <a:off x="0" y="0"/>
              <a:ext cx="1069556" cy="2058958"/>
            </a:xfrm>
            <a:custGeom>
              <a:avLst/>
              <a:gdLst/>
              <a:ahLst/>
              <a:cxnLst/>
              <a:rect l="l" t="t" r="r" b="b"/>
              <a:pathLst>
                <a:path w="1069556" h="2058958">
                  <a:moveTo>
                    <a:pt x="0" y="0"/>
                  </a:moveTo>
                  <a:lnTo>
                    <a:pt x="1069556" y="0"/>
                  </a:lnTo>
                  <a:lnTo>
                    <a:pt x="1069556" y="2058958"/>
                  </a:lnTo>
                  <a:lnTo>
                    <a:pt x="0" y="2058958"/>
                  </a:lnTo>
                  <a:close/>
                </a:path>
              </a:pathLst>
            </a:custGeom>
            <a:solidFill>
              <a:srgbClr val="FFD372"/>
            </a:solidFill>
          </p:spPr>
          <p:txBody>
            <a:bodyPr/>
            <a:lstStyle/>
            <a:p>
              <a:endParaRPr lang="en-IN"/>
            </a:p>
          </p:txBody>
        </p:sp>
      </p:grpSp>
      <p:pic>
        <p:nvPicPr>
          <p:cNvPr id="13" name="Picture 12">
            <a:extLst>
              <a:ext uri="{FF2B5EF4-FFF2-40B4-BE49-F238E27FC236}">
                <a16:creationId xmlns:a16="http://schemas.microsoft.com/office/drawing/2014/main" id="{64EE0E9F-24DE-4123-D388-90A8F059546B}"/>
              </a:ext>
            </a:extLst>
          </p:cNvPr>
          <p:cNvPicPr>
            <a:picLocks noChangeAspect="1"/>
          </p:cNvPicPr>
          <p:nvPr/>
        </p:nvPicPr>
        <p:blipFill rotWithShape="1">
          <a:blip r:embed="rId2"/>
          <a:srcRect t="1866" r="995" b="2052"/>
          <a:stretch/>
        </p:blipFill>
        <p:spPr>
          <a:xfrm>
            <a:off x="1295400" y="1257300"/>
            <a:ext cx="15163800" cy="7848600"/>
          </a:xfrm>
          <a:prstGeom prst="rect">
            <a:avLst/>
          </a:prstGeom>
        </p:spPr>
      </p:pic>
      <p:cxnSp>
        <p:nvCxnSpPr>
          <p:cNvPr id="15" name="Straight Connector 14">
            <a:extLst>
              <a:ext uri="{FF2B5EF4-FFF2-40B4-BE49-F238E27FC236}">
                <a16:creationId xmlns:a16="http://schemas.microsoft.com/office/drawing/2014/main" id="{B4A058E2-BDEA-98D6-3C0B-65FA77F375CB}"/>
              </a:ext>
            </a:extLst>
          </p:cNvPr>
          <p:cNvCxnSpPr/>
          <p:nvPr/>
        </p:nvCxnSpPr>
        <p:spPr>
          <a:xfrm>
            <a:off x="1600200" y="1257300"/>
            <a:ext cx="148590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C602D41-202C-AF22-B764-D006DE39E028}"/>
              </a:ext>
            </a:extLst>
          </p:cNvPr>
          <p:cNvCxnSpPr>
            <a:cxnSpLocks/>
          </p:cNvCxnSpPr>
          <p:nvPr/>
        </p:nvCxnSpPr>
        <p:spPr>
          <a:xfrm>
            <a:off x="16459200" y="1257300"/>
            <a:ext cx="0" cy="78486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9228" y="0"/>
            <a:ext cx="5748772" cy="10287000"/>
            <a:chOff x="0" y="0"/>
            <a:chExt cx="1069556" cy="1913890"/>
          </a:xfrm>
        </p:grpSpPr>
        <p:sp>
          <p:nvSpPr>
            <p:cNvPr id="3" name="Freeform 3"/>
            <p:cNvSpPr/>
            <p:nvPr/>
          </p:nvSpPr>
          <p:spPr>
            <a:xfrm>
              <a:off x="0" y="0"/>
              <a:ext cx="1069556" cy="1913890"/>
            </a:xfrm>
            <a:custGeom>
              <a:avLst/>
              <a:gdLst/>
              <a:ahLst/>
              <a:cxnLst/>
              <a:rect l="l" t="t" r="r" b="b"/>
              <a:pathLst>
                <a:path w="1069556" h="1913890">
                  <a:moveTo>
                    <a:pt x="0" y="0"/>
                  </a:moveTo>
                  <a:lnTo>
                    <a:pt x="1069556" y="0"/>
                  </a:lnTo>
                  <a:lnTo>
                    <a:pt x="1069556" y="1913890"/>
                  </a:lnTo>
                  <a:lnTo>
                    <a:pt x="0" y="1913890"/>
                  </a:lnTo>
                  <a:close/>
                </a:path>
              </a:pathLst>
            </a:custGeom>
            <a:solidFill>
              <a:srgbClr val="FFD372"/>
            </a:solidFill>
          </p:spPr>
          <p:txBody>
            <a:bodyPr/>
            <a:lstStyle/>
            <a:p>
              <a:endParaRPr lang="en-IN"/>
            </a:p>
          </p:txBody>
        </p:sp>
      </p:grpSp>
      <p:sp>
        <p:nvSpPr>
          <p:cNvPr id="5" name="TextBox 5"/>
          <p:cNvSpPr txBox="1"/>
          <p:nvPr/>
        </p:nvSpPr>
        <p:spPr>
          <a:xfrm>
            <a:off x="15272439" y="8928100"/>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06 of 15</a:t>
            </a:r>
          </a:p>
        </p:txBody>
      </p:sp>
      <p:pic>
        <p:nvPicPr>
          <p:cNvPr id="13" name="Picture 12">
            <a:extLst>
              <a:ext uri="{FF2B5EF4-FFF2-40B4-BE49-F238E27FC236}">
                <a16:creationId xmlns:a16="http://schemas.microsoft.com/office/drawing/2014/main" id="{0AF368D3-A6C3-37E9-C942-AE7DCA4C73C1}"/>
              </a:ext>
            </a:extLst>
          </p:cNvPr>
          <p:cNvPicPr>
            <a:picLocks noChangeAspect="1"/>
          </p:cNvPicPr>
          <p:nvPr/>
        </p:nvPicPr>
        <p:blipFill rotWithShape="1">
          <a:blip r:embed="rId2"/>
          <a:srcRect l="1094" t="3573" r="2028" b="55811"/>
          <a:stretch/>
        </p:blipFill>
        <p:spPr>
          <a:xfrm>
            <a:off x="1295401" y="1790700"/>
            <a:ext cx="15697200" cy="5867400"/>
          </a:xfrm>
          <a:prstGeom prst="rect">
            <a:avLst/>
          </a:prstGeom>
        </p:spPr>
      </p:pic>
      <p:cxnSp>
        <p:nvCxnSpPr>
          <p:cNvPr id="15" name="Straight Connector 14">
            <a:extLst>
              <a:ext uri="{FF2B5EF4-FFF2-40B4-BE49-F238E27FC236}">
                <a16:creationId xmlns:a16="http://schemas.microsoft.com/office/drawing/2014/main" id="{B1C122B3-D348-FA32-2652-A72C60C2DA0A}"/>
              </a:ext>
            </a:extLst>
          </p:cNvPr>
          <p:cNvCxnSpPr>
            <a:cxnSpLocks/>
          </p:cNvCxnSpPr>
          <p:nvPr/>
        </p:nvCxnSpPr>
        <p:spPr>
          <a:xfrm>
            <a:off x="1295401" y="1790700"/>
            <a:ext cx="156972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26668B4-E568-2FDA-9091-0A4843E259FE}"/>
              </a:ext>
            </a:extLst>
          </p:cNvPr>
          <p:cNvCxnSpPr/>
          <p:nvPr/>
        </p:nvCxnSpPr>
        <p:spPr>
          <a:xfrm>
            <a:off x="16992601" y="1790700"/>
            <a:ext cx="0" cy="58674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A34099A-681B-B418-10F1-1EFD17E590C1}"/>
              </a:ext>
            </a:extLst>
          </p:cNvPr>
          <p:cNvCxnSpPr>
            <a:cxnSpLocks/>
          </p:cNvCxnSpPr>
          <p:nvPr/>
        </p:nvCxnSpPr>
        <p:spPr>
          <a:xfrm>
            <a:off x="1295401" y="7658100"/>
            <a:ext cx="1569720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9228" y="0"/>
            <a:ext cx="5748772" cy="10287000"/>
            <a:chOff x="0" y="0"/>
            <a:chExt cx="1069556" cy="1913890"/>
          </a:xfrm>
        </p:grpSpPr>
        <p:sp>
          <p:nvSpPr>
            <p:cNvPr id="3" name="Freeform 3"/>
            <p:cNvSpPr/>
            <p:nvPr/>
          </p:nvSpPr>
          <p:spPr>
            <a:xfrm>
              <a:off x="0" y="0"/>
              <a:ext cx="1069556" cy="1913890"/>
            </a:xfrm>
            <a:custGeom>
              <a:avLst/>
              <a:gdLst/>
              <a:ahLst/>
              <a:cxnLst/>
              <a:rect l="l" t="t" r="r" b="b"/>
              <a:pathLst>
                <a:path w="1069556" h="1913890">
                  <a:moveTo>
                    <a:pt x="0" y="0"/>
                  </a:moveTo>
                  <a:lnTo>
                    <a:pt x="1069556" y="0"/>
                  </a:lnTo>
                  <a:lnTo>
                    <a:pt x="1069556" y="1913890"/>
                  </a:lnTo>
                  <a:lnTo>
                    <a:pt x="0" y="1913890"/>
                  </a:lnTo>
                  <a:close/>
                </a:path>
              </a:pathLst>
            </a:custGeom>
            <a:solidFill>
              <a:srgbClr val="FFD372"/>
            </a:solidFill>
          </p:spPr>
          <p:txBody>
            <a:bodyPr/>
            <a:lstStyle/>
            <a:p>
              <a:endParaRPr lang="en-IN"/>
            </a:p>
          </p:txBody>
        </p:sp>
      </p:grpSp>
      <p:sp>
        <p:nvSpPr>
          <p:cNvPr id="5" name="TextBox 5"/>
          <p:cNvSpPr txBox="1"/>
          <p:nvPr/>
        </p:nvSpPr>
        <p:spPr>
          <a:xfrm>
            <a:off x="15272439" y="8928100"/>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06 of 15</a:t>
            </a:r>
          </a:p>
        </p:txBody>
      </p:sp>
      <p:pic>
        <p:nvPicPr>
          <p:cNvPr id="6" name="Picture 5">
            <a:extLst>
              <a:ext uri="{FF2B5EF4-FFF2-40B4-BE49-F238E27FC236}">
                <a16:creationId xmlns:a16="http://schemas.microsoft.com/office/drawing/2014/main" id="{FE048CE7-C726-1592-A8BF-2FFB6A147E45}"/>
              </a:ext>
            </a:extLst>
          </p:cNvPr>
          <p:cNvPicPr>
            <a:picLocks noChangeAspect="1"/>
          </p:cNvPicPr>
          <p:nvPr/>
        </p:nvPicPr>
        <p:blipFill rotWithShape="1">
          <a:blip r:embed="rId2"/>
          <a:srcRect l="2051" t="2907" r="3077" b="1803"/>
          <a:stretch/>
        </p:blipFill>
        <p:spPr>
          <a:xfrm>
            <a:off x="1676400" y="876301"/>
            <a:ext cx="14097000" cy="8051800"/>
          </a:xfrm>
          <a:prstGeom prst="rect">
            <a:avLst/>
          </a:prstGeom>
        </p:spPr>
      </p:pic>
      <p:cxnSp>
        <p:nvCxnSpPr>
          <p:cNvPr id="8" name="Straight Connector 7">
            <a:extLst>
              <a:ext uri="{FF2B5EF4-FFF2-40B4-BE49-F238E27FC236}">
                <a16:creationId xmlns:a16="http://schemas.microsoft.com/office/drawing/2014/main" id="{F03DFFF0-E162-098C-B200-DDED0A97EF90}"/>
              </a:ext>
            </a:extLst>
          </p:cNvPr>
          <p:cNvCxnSpPr/>
          <p:nvPr/>
        </p:nvCxnSpPr>
        <p:spPr>
          <a:xfrm>
            <a:off x="1828800" y="876301"/>
            <a:ext cx="139446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AFC08C0-F4B7-9DCA-7E94-3BCA3722270B}"/>
              </a:ext>
            </a:extLst>
          </p:cNvPr>
          <p:cNvCxnSpPr/>
          <p:nvPr/>
        </p:nvCxnSpPr>
        <p:spPr>
          <a:xfrm>
            <a:off x="15773400" y="876301"/>
            <a:ext cx="0" cy="805179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7389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txBody>
            <a:bodyPr/>
            <a:lstStyle/>
            <a:p>
              <a:endParaRPr lang="en-IN"/>
            </a:p>
          </p:txBody>
        </p:sp>
      </p:grpSp>
      <p:sp>
        <p:nvSpPr>
          <p:cNvPr id="4" name="AutoShape 4"/>
          <p:cNvSpPr/>
          <p:nvPr/>
        </p:nvSpPr>
        <p:spPr>
          <a:xfrm>
            <a:off x="1323474" y="9258300"/>
            <a:ext cx="13697978" cy="0"/>
          </a:xfrm>
          <a:prstGeom prst="line">
            <a:avLst/>
          </a:prstGeom>
          <a:ln w="19050" cap="flat">
            <a:solidFill>
              <a:srgbClr val="F9C041"/>
            </a:solidFill>
            <a:prstDash val="solid"/>
            <a:headEnd type="none" w="sm" len="sm"/>
            <a:tailEnd type="none" w="sm" len="sm"/>
          </a:ln>
        </p:spPr>
        <p:txBody>
          <a:bodyPr/>
          <a:lstStyle/>
          <a:p>
            <a:endParaRPr lang="en-IN"/>
          </a:p>
        </p:txBody>
      </p:sp>
      <p:sp>
        <p:nvSpPr>
          <p:cNvPr id="5" name="TextBox 5"/>
          <p:cNvSpPr txBox="1"/>
          <p:nvPr/>
        </p:nvSpPr>
        <p:spPr>
          <a:xfrm>
            <a:off x="15272439" y="9078912"/>
            <a:ext cx="1986861" cy="330200"/>
          </a:xfrm>
          <a:prstGeom prst="rect">
            <a:avLst/>
          </a:prstGeom>
        </p:spPr>
        <p:txBody>
          <a:bodyPr lIns="0" tIns="0" rIns="0" bIns="0" rtlCol="0" anchor="t">
            <a:spAutoFit/>
          </a:bodyPr>
          <a:lstStyle/>
          <a:p>
            <a:pPr algn="r">
              <a:lnSpc>
                <a:spcPts val="2799"/>
              </a:lnSpc>
            </a:pPr>
            <a:r>
              <a:rPr lang="en-US" sz="1999">
                <a:solidFill>
                  <a:srgbClr val="000000"/>
                </a:solidFill>
                <a:latin typeface="Montserrat"/>
              </a:rPr>
              <a:t>Page 03 of 15</a:t>
            </a:r>
          </a:p>
        </p:txBody>
      </p:sp>
      <p:sp>
        <p:nvSpPr>
          <p:cNvPr id="6" name="TextBox 6"/>
          <p:cNvSpPr txBox="1"/>
          <p:nvPr/>
        </p:nvSpPr>
        <p:spPr>
          <a:xfrm>
            <a:off x="1323474" y="1181100"/>
            <a:ext cx="11142167" cy="781752"/>
          </a:xfrm>
          <a:prstGeom prst="rect">
            <a:avLst/>
          </a:prstGeom>
        </p:spPr>
        <p:txBody>
          <a:bodyPr lIns="0" tIns="0" rIns="0" bIns="0" rtlCol="0" anchor="t">
            <a:spAutoFit/>
          </a:bodyPr>
          <a:lstStyle/>
          <a:p>
            <a:pPr>
              <a:lnSpc>
                <a:spcPts val="6042"/>
              </a:lnSpc>
            </a:pPr>
            <a:r>
              <a:rPr lang="en-US" sz="5700" dirty="0">
                <a:solidFill>
                  <a:srgbClr val="000000"/>
                </a:solidFill>
                <a:latin typeface="Poppins Bold"/>
              </a:rPr>
              <a:t>MOTIVATION:</a:t>
            </a:r>
          </a:p>
        </p:txBody>
      </p:sp>
      <p:sp>
        <p:nvSpPr>
          <p:cNvPr id="21" name="TextBox 20">
            <a:extLst>
              <a:ext uri="{FF2B5EF4-FFF2-40B4-BE49-F238E27FC236}">
                <a16:creationId xmlns:a16="http://schemas.microsoft.com/office/drawing/2014/main" id="{9D7BAB4D-E758-23F5-82BA-2CD8026D2DCB}"/>
              </a:ext>
            </a:extLst>
          </p:cNvPr>
          <p:cNvSpPr txBox="1"/>
          <p:nvPr/>
        </p:nvSpPr>
        <p:spPr>
          <a:xfrm>
            <a:off x="1323474" y="2486644"/>
            <a:ext cx="14706600" cy="6247864"/>
          </a:xfrm>
          <a:prstGeom prst="rect">
            <a:avLst/>
          </a:prstGeom>
          <a:noFill/>
        </p:spPr>
        <p:txBody>
          <a:bodyPr wrap="square">
            <a:spAutoFit/>
          </a:bodyPr>
          <a:lstStyle/>
          <a:p>
            <a:pPr marL="571500" indent="-571500" algn="l">
              <a:buFont typeface="Arial" panose="020B0604020202020204" pitchFamily="34" charset="0"/>
              <a:buChar char="•"/>
            </a:pPr>
            <a:r>
              <a:rPr lang="en-US" sz="4000" b="1" i="0" dirty="0">
                <a:effectLst/>
                <a:latin typeface="Söhne"/>
              </a:rPr>
              <a:t>Emergence of Deepfake Technology:</a:t>
            </a:r>
            <a:r>
              <a:rPr lang="en-US" sz="4000" b="0" i="0" dirty="0">
                <a:solidFill>
                  <a:srgbClr val="374151"/>
                </a:solidFill>
                <a:effectLst/>
                <a:latin typeface="Söhne"/>
              </a:rPr>
              <a:t> The rapid advancement of deepfake technology has led to the creation of highly convincing synthetic media.</a:t>
            </a:r>
          </a:p>
          <a:p>
            <a:pPr marL="571500" indent="-571500" algn="l">
              <a:buFont typeface="Arial" panose="020B0604020202020204" pitchFamily="34" charset="0"/>
              <a:buChar char="•"/>
            </a:pPr>
            <a:r>
              <a:rPr lang="en-US" sz="4000" b="1" i="0" dirty="0">
                <a:effectLst/>
                <a:latin typeface="Söhne"/>
              </a:rPr>
              <a:t>Threat to Trust and Authenticity:</a:t>
            </a:r>
            <a:r>
              <a:rPr lang="en-US" sz="4000" b="0" i="0" dirty="0">
                <a:solidFill>
                  <a:srgbClr val="374151"/>
                </a:solidFill>
                <a:effectLst/>
                <a:latin typeface="Söhne"/>
              </a:rPr>
              <a:t> Deepfake content can erode trust in digital media.</a:t>
            </a:r>
          </a:p>
          <a:p>
            <a:pPr marL="571500" indent="-571500" algn="l">
              <a:buFont typeface="Arial" panose="020B0604020202020204" pitchFamily="34" charset="0"/>
              <a:buChar char="•"/>
            </a:pPr>
            <a:r>
              <a:rPr lang="en-US" sz="4000" b="1" i="0" dirty="0">
                <a:effectLst/>
                <a:latin typeface="Söhne"/>
              </a:rPr>
              <a:t>Protecting Privacy and Dignity:</a:t>
            </a:r>
            <a:r>
              <a:rPr lang="en-US" sz="4000" b="0" i="0" dirty="0">
                <a:solidFill>
                  <a:srgbClr val="374151"/>
                </a:solidFill>
                <a:effectLst/>
                <a:latin typeface="Söhne"/>
              </a:rPr>
              <a:t> Deepfakes can be used to create non-consensual and potentially harmful content, including the creation of explicit or defamatory material involving individuals who never consented to such usage. Impressive Accuracy: Achieving 92.5% discrimination accuracy with low false positives.</a:t>
            </a:r>
          </a:p>
        </p:txBody>
      </p:sp>
    </p:spTree>
    <p:extLst>
      <p:ext uri="{BB962C8B-B14F-4D97-AF65-F5344CB8AC3E}">
        <p14:creationId xmlns:p14="http://schemas.microsoft.com/office/powerpoint/2010/main" val="4228771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2681</Words>
  <Application>Microsoft Office PowerPoint</Application>
  <PresentationFormat>Custom</PresentationFormat>
  <Paragraphs>207</Paragraphs>
  <Slides>32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Amsterdam Four Bold</vt:lpstr>
      <vt:lpstr>Calibri</vt:lpstr>
      <vt:lpstr>Montserrat</vt:lpstr>
      <vt:lpstr>Poppins</vt:lpstr>
      <vt:lpstr>Baguet Script</vt:lpstr>
      <vt:lpstr>League Spartan Bold</vt:lpstr>
      <vt:lpstr>Söhne</vt:lpstr>
      <vt:lpstr>Impact</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&amp; White Minimal Creative Portfolio Presentation</dc:title>
  <dc:creator>yash jadhav</dc:creator>
  <cp:lastModifiedBy>yash jadhav</cp:lastModifiedBy>
  <cp:revision>9</cp:revision>
  <dcterms:created xsi:type="dcterms:W3CDTF">2006-08-16T00:00:00Z</dcterms:created>
  <dcterms:modified xsi:type="dcterms:W3CDTF">2023-11-03T04:38:16Z</dcterms:modified>
  <dc:identifier>DAFxTyX-wvA</dc:identifier>
</cp:coreProperties>
</file>